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9" r:id="rId3"/>
  </p:sldMasterIdLst>
  <p:notesMasterIdLst>
    <p:notesMasterId r:id="rId35"/>
  </p:notesMasterIdLst>
  <p:handoutMasterIdLst>
    <p:handoutMasterId r:id="rId36"/>
  </p:handoutMasterIdLst>
  <p:sldIdLst>
    <p:sldId id="515" r:id="rId4"/>
    <p:sldId id="516" r:id="rId5"/>
    <p:sldId id="537" r:id="rId6"/>
    <p:sldId id="536" r:id="rId7"/>
    <p:sldId id="511" r:id="rId8"/>
    <p:sldId id="538" r:id="rId9"/>
    <p:sldId id="543" r:id="rId10"/>
    <p:sldId id="540" r:id="rId11"/>
    <p:sldId id="526" r:id="rId12"/>
    <p:sldId id="366" r:id="rId13"/>
    <p:sldId id="494" r:id="rId14"/>
    <p:sldId id="495" r:id="rId15"/>
    <p:sldId id="497" r:id="rId16"/>
    <p:sldId id="499" r:id="rId17"/>
    <p:sldId id="505" r:id="rId18"/>
    <p:sldId id="502" r:id="rId19"/>
    <p:sldId id="504" r:id="rId20"/>
    <p:sldId id="506" r:id="rId21"/>
    <p:sldId id="507" r:id="rId22"/>
    <p:sldId id="539" r:id="rId23"/>
    <p:sldId id="528" r:id="rId24"/>
    <p:sldId id="518" r:id="rId25"/>
    <p:sldId id="512" r:id="rId26"/>
    <p:sldId id="514" r:id="rId27"/>
    <p:sldId id="541" r:id="rId28"/>
    <p:sldId id="532" r:id="rId29"/>
    <p:sldId id="545" r:id="rId30"/>
    <p:sldId id="546" r:id="rId31"/>
    <p:sldId id="547" r:id="rId32"/>
    <p:sldId id="548" r:id="rId33"/>
    <p:sldId id="549" r:id="rId34"/>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62BE26-E203-57DE-3AE9-726DC8EDE800}" name="佐々木 克憲" initials="佐々木" userId="S::AE2426@oyo.co.jp::af3cd31c-a378-42a3-9cd0-23820f04082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FFFFCC"/>
    <a:srgbClr val="CCECFF"/>
    <a:srgbClr val="33CC33"/>
    <a:srgbClr val="00FFFF"/>
    <a:srgbClr val="006600"/>
    <a:srgbClr val="FFCCFF"/>
    <a:srgbClr val="CCCCFF"/>
    <a:srgbClr val="B286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7" autoAdjust="0"/>
    <p:restoredTop sz="94762" autoAdjust="0"/>
  </p:normalViewPr>
  <p:slideViewPr>
    <p:cSldViewPr snapToGrid="0">
      <p:cViewPr varScale="1">
        <p:scale>
          <a:sx n="120" d="100"/>
          <a:sy n="120" d="100"/>
        </p:scale>
        <p:origin x="1906"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88" d="100"/>
          <a:sy n="88" d="100"/>
        </p:scale>
        <p:origin x="4142" y="91"/>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1"/>
            <a:ext cx="2918621" cy="493237"/>
          </a:xfrm>
          <a:prstGeom prst="rect">
            <a:avLst/>
          </a:prstGeom>
        </p:spPr>
        <p:txBody>
          <a:bodyPr vert="horz" lIns="90604" tIns="45299" rIns="90604" bIns="45299"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15578" y="1"/>
            <a:ext cx="2918621" cy="493237"/>
          </a:xfrm>
          <a:prstGeom prst="rect">
            <a:avLst/>
          </a:prstGeom>
        </p:spPr>
        <p:txBody>
          <a:bodyPr vert="horz" lIns="90604" tIns="45299" rIns="90604" bIns="45299" rtlCol="0"/>
          <a:lstStyle>
            <a:lvl1pPr algn="r">
              <a:defRPr sz="1200"/>
            </a:lvl1pPr>
          </a:lstStyle>
          <a:p>
            <a:fld id="{8F072C85-9077-4148-9010-F33D03119D9E}" type="datetimeFigureOut">
              <a:rPr kumimoji="1" lang="ja-JP" altLang="en-US" smtClean="0"/>
              <a:t>2023/5/18</a:t>
            </a:fld>
            <a:endParaRPr kumimoji="1" lang="ja-JP" altLang="en-US" dirty="0"/>
          </a:p>
        </p:txBody>
      </p:sp>
      <p:sp>
        <p:nvSpPr>
          <p:cNvPr id="4" name="フッター プレースホルダー 3"/>
          <p:cNvSpPr>
            <a:spLocks noGrp="1"/>
          </p:cNvSpPr>
          <p:nvPr>
            <p:ph type="ftr" sz="quarter" idx="2"/>
          </p:nvPr>
        </p:nvSpPr>
        <p:spPr>
          <a:xfrm>
            <a:off x="7" y="9371505"/>
            <a:ext cx="2918621" cy="493236"/>
          </a:xfrm>
          <a:prstGeom prst="rect">
            <a:avLst/>
          </a:prstGeom>
        </p:spPr>
        <p:txBody>
          <a:bodyPr vert="horz" lIns="90604" tIns="45299" rIns="90604" bIns="45299"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15578" y="9371505"/>
            <a:ext cx="2918621" cy="493236"/>
          </a:xfrm>
          <a:prstGeom prst="rect">
            <a:avLst/>
          </a:prstGeom>
        </p:spPr>
        <p:txBody>
          <a:bodyPr vert="horz" lIns="90604" tIns="45299" rIns="90604" bIns="45299" rtlCol="0" anchor="b"/>
          <a:lstStyle>
            <a:lvl1pPr algn="r">
              <a:defRPr sz="1200"/>
            </a:lvl1pPr>
          </a:lstStyle>
          <a:p>
            <a:fld id="{5B53D012-1CDB-4E5E-BAB5-9326F1EE4DEB}" type="slidenum">
              <a:rPr kumimoji="1" lang="ja-JP" altLang="en-US" smtClean="0"/>
              <a:t>‹#›</a:t>
            </a:fld>
            <a:endParaRPr kumimoji="1" lang="ja-JP" altLang="en-US" dirty="0"/>
          </a:p>
        </p:txBody>
      </p:sp>
    </p:spTree>
    <p:extLst>
      <p:ext uri="{BB962C8B-B14F-4D97-AF65-F5344CB8AC3E}">
        <p14:creationId xmlns:p14="http://schemas.microsoft.com/office/powerpoint/2010/main" val="493153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7"/>
            <a:ext cx="2919413" cy="493713"/>
          </a:xfrm>
          <a:prstGeom prst="rect">
            <a:avLst/>
          </a:prstGeom>
        </p:spPr>
        <p:txBody>
          <a:bodyPr vert="horz" lIns="91389" tIns="45696" rIns="91389" bIns="45696" rtlCol="0"/>
          <a:lstStyle>
            <a:lvl1pPr algn="l">
              <a:defRPr sz="1200"/>
            </a:lvl1pPr>
          </a:lstStyle>
          <a:p>
            <a:pPr>
              <a:defRPr/>
            </a:pPr>
            <a:endParaRPr lang="ja-JP" altLang="en-US" dirty="0"/>
          </a:p>
        </p:txBody>
      </p:sp>
      <p:sp>
        <p:nvSpPr>
          <p:cNvPr id="3" name="日付プレースホルダー 2"/>
          <p:cNvSpPr>
            <a:spLocks noGrp="1"/>
          </p:cNvSpPr>
          <p:nvPr>
            <p:ph type="dt" idx="1"/>
          </p:nvPr>
        </p:nvSpPr>
        <p:spPr>
          <a:xfrm>
            <a:off x="3814764" y="7"/>
            <a:ext cx="2919412" cy="493713"/>
          </a:xfrm>
          <a:prstGeom prst="rect">
            <a:avLst/>
          </a:prstGeom>
        </p:spPr>
        <p:txBody>
          <a:bodyPr vert="horz" lIns="91389" tIns="45696" rIns="91389" bIns="45696" rtlCol="0"/>
          <a:lstStyle>
            <a:lvl1pPr algn="r">
              <a:defRPr sz="1200"/>
            </a:lvl1pPr>
          </a:lstStyle>
          <a:p>
            <a:pPr>
              <a:defRPr/>
            </a:pPr>
            <a:fld id="{E82138EA-D9DC-4EED-AFE0-8B48368A6A06}" type="datetimeFigureOut">
              <a:rPr lang="ja-JP" altLang="en-US"/>
              <a:pPr>
                <a:defRPr/>
              </a:pPr>
              <a:t>2023/5/18</a:t>
            </a:fld>
            <a:endParaRPr lang="ja-JP" altLang="en-US" dirty="0"/>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389" tIns="45696" rIns="91389" bIns="45696" rtlCol="0" anchor="ctr"/>
          <a:lstStyle/>
          <a:p>
            <a:pPr lvl="0"/>
            <a:endParaRPr lang="ja-JP" altLang="en-US" noProof="0" dirty="0"/>
          </a:p>
        </p:txBody>
      </p:sp>
      <p:sp>
        <p:nvSpPr>
          <p:cNvPr id="5" name="ノート プレースホルダー 4"/>
          <p:cNvSpPr>
            <a:spLocks noGrp="1"/>
          </p:cNvSpPr>
          <p:nvPr>
            <p:ph type="body" sz="quarter" idx="3"/>
          </p:nvPr>
        </p:nvSpPr>
        <p:spPr>
          <a:xfrm>
            <a:off x="673108" y="4686301"/>
            <a:ext cx="5389563" cy="4440238"/>
          </a:xfrm>
          <a:prstGeom prst="rect">
            <a:avLst/>
          </a:prstGeom>
        </p:spPr>
        <p:txBody>
          <a:bodyPr vert="horz" lIns="91389" tIns="45696" rIns="91389" bIns="45696"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8" y="9371013"/>
            <a:ext cx="2919413" cy="493712"/>
          </a:xfrm>
          <a:prstGeom prst="rect">
            <a:avLst/>
          </a:prstGeom>
        </p:spPr>
        <p:txBody>
          <a:bodyPr vert="horz" lIns="91389" tIns="45696" rIns="91389" bIns="45696" rtlCol="0" anchor="b"/>
          <a:lstStyle>
            <a:lvl1pPr algn="l">
              <a:defRPr sz="1200"/>
            </a:lvl1pPr>
          </a:lstStyle>
          <a:p>
            <a:pPr>
              <a:defRPr/>
            </a:pPr>
            <a:endParaRPr lang="ja-JP" altLang="en-US" dirty="0"/>
          </a:p>
        </p:txBody>
      </p:sp>
      <p:sp>
        <p:nvSpPr>
          <p:cNvPr id="7" name="スライド番号プレースホルダー 6"/>
          <p:cNvSpPr>
            <a:spLocks noGrp="1"/>
          </p:cNvSpPr>
          <p:nvPr>
            <p:ph type="sldNum" sz="quarter" idx="5"/>
          </p:nvPr>
        </p:nvSpPr>
        <p:spPr>
          <a:xfrm>
            <a:off x="3814764" y="9371013"/>
            <a:ext cx="2919412" cy="493712"/>
          </a:xfrm>
          <a:prstGeom prst="rect">
            <a:avLst/>
          </a:prstGeom>
        </p:spPr>
        <p:txBody>
          <a:bodyPr vert="horz" lIns="91389" tIns="45696" rIns="91389" bIns="45696" rtlCol="0" anchor="b"/>
          <a:lstStyle>
            <a:lvl1pPr algn="r">
              <a:defRPr sz="1200"/>
            </a:lvl1pPr>
          </a:lstStyle>
          <a:p>
            <a:pPr>
              <a:defRPr/>
            </a:pPr>
            <a:fld id="{9BB1CCBB-ACEA-4F82-809A-ACF5026CB7D2}" type="slidenum">
              <a:rPr lang="ja-JP" altLang="en-US"/>
              <a:pPr>
                <a:defRPr/>
              </a:pPr>
              <a:t>‹#›</a:t>
            </a:fld>
            <a:endParaRPr lang="ja-JP" altLang="en-US" dirty="0"/>
          </a:p>
        </p:txBody>
      </p:sp>
    </p:spTree>
    <p:extLst>
      <p:ext uri="{BB962C8B-B14F-4D97-AF65-F5344CB8AC3E}">
        <p14:creationId xmlns:p14="http://schemas.microsoft.com/office/powerpoint/2010/main" val="40326609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6111">
              <a:defRPr/>
            </a:pPr>
            <a:fld id="{9BB1CCBB-ACEA-4F82-809A-ACF5026CB7D2}" type="slidenum">
              <a:rPr lang="ja-JP" altLang="en-US">
                <a:solidFill>
                  <a:prstClr val="black"/>
                </a:solidFill>
              </a:rPr>
              <a:pPr defTabSz="906111">
                <a:defRPr/>
              </a:pPr>
              <a:t>1</a:t>
            </a:fld>
            <a:endParaRPr lang="ja-JP" altLang="en-US" dirty="0">
              <a:solidFill>
                <a:prstClr val="black"/>
              </a:solidFill>
            </a:endParaRPr>
          </a:p>
        </p:txBody>
      </p:sp>
    </p:spTree>
    <p:extLst>
      <p:ext uri="{BB962C8B-B14F-4D97-AF65-F5344CB8AC3E}">
        <p14:creationId xmlns:p14="http://schemas.microsoft.com/office/powerpoint/2010/main" val="745307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BB1CCBB-ACEA-4F82-809A-ACF5026CB7D2}" type="slidenum">
              <a:rPr lang="ja-JP" altLang="en-US" smtClean="0"/>
              <a:pPr>
                <a:defRPr/>
              </a:pPr>
              <a:t>21</a:t>
            </a:fld>
            <a:endParaRPr lang="ja-JP" altLang="en-US" dirty="0"/>
          </a:p>
        </p:txBody>
      </p:sp>
    </p:spTree>
    <p:extLst>
      <p:ext uri="{BB962C8B-B14F-4D97-AF65-F5344CB8AC3E}">
        <p14:creationId xmlns:p14="http://schemas.microsoft.com/office/powerpoint/2010/main" val="3230363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865F3DED-F9E8-41FC-AF76-486D9029A2BF}"/>
              </a:ext>
            </a:extLst>
          </p:cNvPr>
          <p:cNvSpPr/>
          <p:nvPr/>
        </p:nvSpPr>
        <p:spPr>
          <a:xfrm>
            <a:off x="1136634" y="-8878"/>
            <a:ext cx="133665" cy="68668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405BF60D-CCA6-44CA-87EB-1328A1ABF22D}"/>
              </a:ext>
            </a:extLst>
          </p:cNvPr>
          <p:cNvSpPr/>
          <p:nvPr/>
        </p:nvSpPr>
        <p:spPr>
          <a:xfrm>
            <a:off x="0" y="-8878"/>
            <a:ext cx="1143000" cy="68668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Title 1"/>
          <p:cNvSpPr>
            <a:spLocks noGrp="1"/>
          </p:cNvSpPr>
          <p:nvPr>
            <p:ph type="ctrTitle"/>
          </p:nvPr>
        </p:nvSpPr>
        <p:spPr>
          <a:xfrm>
            <a:off x="1270299" y="2045508"/>
            <a:ext cx="7873701" cy="2387600"/>
          </a:xfrm>
        </p:spPr>
        <p:txBody>
          <a:bodyPr anchor="ctr" anchorCtr="0"/>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70299" y="4579444"/>
            <a:ext cx="7873700" cy="833003"/>
          </a:xfrm>
        </p:spPr>
        <p:txBody>
          <a:bodyPr anchor="ctr" anchorCtr="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1270298" y="6487493"/>
            <a:ext cx="2057400" cy="365125"/>
          </a:xfrm>
        </p:spPr>
        <p:txBody>
          <a:bodyPr/>
          <a:lstStyle/>
          <a:p>
            <a:fld id="{C31D401B-7834-4643-BBD0-99A5DF4C7CF5}" type="datetimeFigureOut">
              <a:rPr kumimoji="1" lang="ja-JP" altLang="en-US" smtClean="0"/>
              <a:t>2023/5/18</a:t>
            </a:fld>
            <a:endParaRPr kumimoji="1" lang="ja-JP" altLang="en-US" dirty="0"/>
          </a:p>
        </p:txBody>
      </p:sp>
      <p:sp>
        <p:nvSpPr>
          <p:cNvPr id="5" name="Footer Placeholder 4"/>
          <p:cNvSpPr>
            <a:spLocks noGrp="1"/>
          </p:cNvSpPr>
          <p:nvPr>
            <p:ph type="ftr" sz="quarter" idx="11"/>
          </p:nvPr>
        </p:nvSpPr>
        <p:spPr>
          <a:xfrm>
            <a:off x="3664099" y="6487494"/>
            <a:ext cx="3086100" cy="365125"/>
          </a:xfrm>
        </p:spPr>
        <p:txBody>
          <a:bodyPr/>
          <a:lstStyle/>
          <a:p>
            <a:endParaRPr kumimoji="1" lang="ja-JP" altLang="en-US" dirty="0"/>
          </a:p>
        </p:txBody>
      </p:sp>
      <p:sp>
        <p:nvSpPr>
          <p:cNvPr id="6" name="Slide Number Placeholder 5"/>
          <p:cNvSpPr>
            <a:spLocks noGrp="1"/>
          </p:cNvSpPr>
          <p:nvPr>
            <p:ph type="sldNum" sz="quarter" idx="12"/>
          </p:nvPr>
        </p:nvSpPr>
        <p:spPr>
          <a:xfrm>
            <a:off x="7086600" y="6494464"/>
            <a:ext cx="2057400" cy="365125"/>
          </a:xfrm>
        </p:spPr>
        <p:txBody>
          <a:bodyPr/>
          <a:lstStyle/>
          <a:p>
            <a:fld id="{0ED13A0F-0369-4BA5-AF75-925A3BB86035}" type="slidenum">
              <a:rPr kumimoji="1" lang="ja-JP" altLang="en-US" smtClean="0"/>
              <a:t>‹#›</a:t>
            </a:fld>
            <a:endParaRPr kumimoji="1" lang="ja-JP" altLang="en-US" dirty="0"/>
          </a:p>
        </p:txBody>
      </p:sp>
    </p:spTree>
    <p:extLst>
      <p:ext uri="{BB962C8B-B14F-4D97-AF65-F5344CB8AC3E}">
        <p14:creationId xmlns:p14="http://schemas.microsoft.com/office/powerpoint/2010/main" val="1296592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31D401B-7834-4643-BBD0-99A5DF4C7CF5}" type="datetimeFigureOut">
              <a:rPr kumimoji="1" lang="ja-JP" altLang="en-US" smtClean="0"/>
              <a:t>2023/5/18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40F022D-317B-4D66-8E4E-C3387A41D09E}" type="slidenum">
              <a:rPr kumimoji="1" lang="ja-JP" altLang="en-US" smtClean="0"/>
              <a:t>‹#›</a:t>
            </a:fld>
            <a:endParaRPr kumimoji="1" lang="ja-JP" altLang="en-US" dirty="0"/>
          </a:p>
        </p:txBody>
      </p:sp>
    </p:spTree>
    <p:extLst>
      <p:ext uri="{BB962C8B-B14F-4D97-AF65-F5344CB8AC3E}">
        <p14:creationId xmlns:p14="http://schemas.microsoft.com/office/powerpoint/2010/main" val="206542541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ja-JP" altLang="en-US" dirty="0"/>
          </a:p>
        </p:txBody>
      </p:sp>
      <p:sp>
        <p:nvSpPr>
          <p:cNvPr id="6" name="Footer Placeholder 5"/>
          <p:cNvSpPr>
            <a:spLocks noGrp="1"/>
          </p:cNvSpPr>
          <p:nvPr>
            <p:ph type="ftr" sz="quarter" idx="11"/>
          </p:nvPr>
        </p:nvSpPr>
        <p:spPr/>
        <p:txBody>
          <a:bodyPr/>
          <a:lstStyle/>
          <a:p>
            <a:pPr>
              <a:defRPr/>
            </a:pPr>
            <a:endParaRPr lang="ja-JP" altLang="en-US" dirty="0"/>
          </a:p>
        </p:txBody>
      </p:sp>
      <p:sp>
        <p:nvSpPr>
          <p:cNvPr id="7" name="Slide Number Placeholder 6"/>
          <p:cNvSpPr>
            <a:spLocks noGrp="1"/>
          </p:cNvSpPr>
          <p:nvPr>
            <p:ph type="sldNum" sz="quarter" idx="12"/>
          </p:nvPr>
        </p:nvSpPr>
        <p:spPr/>
        <p:txBody>
          <a:bodyPr/>
          <a:lstStyle/>
          <a:p>
            <a:pPr>
              <a:defRPr/>
            </a:pPr>
            <a:fld id="{0A40A8AC-74FC-40B2-8DBA-049C1CBE58AC}" type="slidenum">
              <a:rPr lang="ja-JP" altLang="en-US" smtClean="0"/>
              <a:pPr>
                <a:defRPr/>
              </a:pPr>
              <a:t>‹#›</a:t>
            </a:fld>
            <a:endParaRPr lang="ja-JP" altLang="en-US" dirty="0"/>
          </a:p>
        </p:txBody>
      </p:sp>
    </p:spTree>
    <p:extLst>
      <p:ext uri="{BB962C8B-B14F-4D97-AF65-F5344CB8AC3E}">
        <p14:creationId xmlns:p14="http://schemas.microsoft.com/office/powerpoint/2010/main" val="1315716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31D401B-7834-4643-BBD0-99A5DF4C7CF5}" type="datetimeFigureOut">
              <a:rPr kumimoji="1" lang="ja-JP" altLang="en-US" smtClean="0"/>
              <a:t>2023/5/18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40F022D-317B-4D66-8E4E-C3387A41D09E}" type="slidenum">
              <a:rPr kumimoji="1" lang="ja-JP" altLang="en-US" smtClean="0"/>
              <a:t>‹#›</a:t>
            </a:fld>
            <a:endParaRPr kumimoji="1" lang="ja-JP" altLang="en-US" dirty="0"/>
          </a:p>
        </p:txBody>
      </p:sp>
    </p:spTree>
    <p:extLst>
      <p:ext uri="{BB962C8B-B14F-4D97-AF65-F5344CB8AC3E}">
        <p14:creationId xmlns:p14="http://schemas.microsoft.com/office/powerpoint/2010/main" val="172659958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ja-JP" altLang="en-US" dirty="0"/>
          </a:p>
        </p:txBody>
      </p:sp>
      <p:sp>
        <p:nvSpPr>
          <p:cNvPr id="5" name="Footer Placeholder 4"/>
          <p:cNvSpPr>
            <a:spLocks noGrp="1"/>
          </p:cNvSpPr>
          <p:nvPr>
            <p:ph type="ftr" sz="quarter" idx="11"/>
          </p:nvPr>
        </p:nvSpPr>
        <p:spPr/>
        <p:txBody>
          <a:bodyPr/>
          <a:lstStyle/>
          <a:p>
            <a:pPr>
              <a:defRPr/>
            </a:pPr>
            <a:endParaRPr lang="ja-JP" altLang="en-US" dirty="0"/>
          </a:p>
        </p:txBody>
      </p:sp>
      <p:sp>
        <p:nvSpPr>
          <p:cNvPr id="6" name="Slide Number Placeholder 5"/>
          <p:cNvSpPr>
            <a:spLocks noGrp="1"/>
          </p:cNvSpPr>
          <p:nvPr>
            <p:ph type="sldNum" sz="quarter" idx="12"/>
          </p:nvPr>
        </p:nvSpPr>
        <p:spPr/>
        <p:txBody>
          <a:bodyPr/>
          <a:lstStyle/>
          <a:p>
            <a:pPr>
              <a:defRPr/>
            </a:pPr>
            <a:fld id="{DB51FC02-AB02-4AFB-AAE9-5DB692927E8D}" type="slidenum">
              <a:rPr lang="ja-JP" altLang="en-US" smtClean="0"/>
              <a:pPr>
                <a:defRPr/>
              </a:pPr>
              <a:t>‹#›</a:t>
            </a:fld>
            <a:endParaRPr lang="ja-JP" altLang="en-US" dirty="0"/>
          </a:p>
        </p:txBody>
      </p:sp>
    </p:spTree>
    <p:extLst>
      <p:ext uri="{BB962C8B-B14F-4D97-AF65-F5344CB8AC3E}">
        <p14:creationId xmlns:p14="http://schemas.microsoft.com/office/powerpoint/2010/main" val="336955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4648F971-0E00-4CCA-8147-C00B26BDFAFD}"/>
              </a:ext>
            </a:extLst>
          </p:cNvPr>
          <p:cNvSpPr/>
          <p:nvPr/>
        </p:nvSpPr>
        <p:spPr>
          <a:xfrm>
            <a:off x="0" y="1"/>
            <a:ext cx="9144000" cy="3774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Title 1"/>
          <p:cNvSpPr>
            <a:spLocks noGrp="1"/>
          </p:cNvSpPr>
          <p:nvPr>
            <p:ph type="title"/>
          </p:nvPr>
        </p:nvSpPr>
        <p:spPr>
          <a:xfrm>
            <a:off x="-1" y="1"/>
            <a:ext cx="9143999" cy="661634"/>
          </a:xfrm>
        </p:spPr>
        <p:txBody>
          <a:bodyPr vert="horz" wrap="square" anchor="ctr" anchorCtr="0">
            <a:noAutofit/>
          </a:bodyPr>
          <a:lstStyle>
            <a:lvl1pPr>
              <a:lnSpc>
                <a:spcPct val="100000"/>
              </a:lnSpc>
              <a:defRPr sz="2400">
                <a:solidFill>
                  <a:schemeClr val="bg1"/>
                </a:solidFill>
                <a:effectLst>
                  <a:outerShdw blurRad="38100" dist="38100" dir="2700000" algn="tl">
                    <a:srgbClr val="000000">
                      <a:alpha val="43137"/>
                    </a:srgbClr>
                  </a:outerShdw>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25394" y="969812"/>
            <a:ext cx="8493211" cy="4351338"/>
          </a:xfrm>
        </p:spPr>
        <p:txBody>
          <a:bodyPr>
            <a:noAutofit/>
          </a:bodyPr>
          <a:lstStyle>
            <a:lvl1pPr>
              <a:defRPr sz="2400"/>
            </a:lvl1pPr>
            <a:lvl2pPr>
              <a:defRPr sz="2000"/>
            </a:lvl2pPr>
            <a:lvl3pPr>
              <a:defRPr sz="1800"/>
            </a:lvl3pPr>
            <a:lvl4pPr>
              <a:defRPr sz="1600"/>
            </a:lvl4pPr>
            <a:lvl5pPr>
              <a:defRPr sz="16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11" name="正方形/長方形 10">
            <a:extLst>
              <a:ext uri="{FF2B5EF4-FFF2-40B4-BE49-F238E27FC236}">
                <a16:creationId xmlns:a16="http://schemas.microsoft.com/office/drawing/2014/main" id="{B3CF4B46-D59A-48C3-B9DF-F404D7E5C117}"/>
              </a:ext>
            </a:extLst>
          </p:cNvPr>
          <p:cNvSpPr/>
          <p:nvPr/>
        </p:nvSpPr>
        <p:spPr>
          <a:xfrm>
            <a:off x="0" y="377465"/>
            <a:ext cx="9144000" cy="1047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89A19090-CD02-4C86-9198-541F7CFF331D}"/>
              </a:ext>
            </a:extLst>
          </p:cNvPr>
          <p:cNvSpPr/>
          <p:nvPr/>
        </p:nvSpPr>
        <p:spPr>
          <a:xfrm>
            <a:off x="0" y="6611860"/>
            <a:ext cx="9144000" cy="2461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dirty="0"/>
          </a:p>
        </p:txBody>
      </p:sp>
      <p:sp>
        <p:nvSpPr>
          <p:cNvPr id="14" name="正方形/長方形 13">
            <a:extLst>
              <a:ext uri="{FF2B5EF4-FFF2-40B4-BE49-F238E27FC236}">
                <a16:creationId xmlns:a16="http://schemas.microsoft.com/office/drawing/2014/main" id="{F5C483AA-7239-46F5-90D7-B6D42DEA3357}"/>
              </a:ext>
            </a:extLst>
          </p:cNvPr>
          <p:cNvSpPr/>
          <p:nvPr/>
        </p:nvSpPr>
        <p:spPr>
          <a:xfrm>
            <a:off x="0" y="6499972"/>
            <a:ext cx="9144000" cy="1047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Slide Number Placeholder 5">
            <a:extLst>
              <a:ext uri="{FF2B5EF4-FFF2-40B4-BE49-F238E27FC236}">
                <a16:creationId xmlns:a16="http://schemas.microsoft.com/office/drawing/2014/main" id="{DF6111EC-4984-466A-9CD0-4A83B069175F}"/>
              </a:ext>
            </a:extLst>
          </p:cNvPr>
          <p:cNvSpPr txBox="1">
            <a:spLocks/>
          </p:cNvSpPr>
          <p:nvPr/>
        </p:nvSpPr>
        <p:spPr>
          <a:xfrm>
            <a:off x="8515350" y="6530189"/>
            <a:ext cx="406875" cy="367909"/>
          </a:xfrm>
          <a:prstGeom prst="rect">
            <a:avLst/>
          </a:prstGeom>
        </p:spPr>
        <p:txBody>
          <a:bodyPr vert="horz" lIns="91440" tIns="45720" rIns="91440" bIns="45720" rtlCol="0" anchor="ctr"/>
          <a:lstStyle>
            <a:defPPr>
              <a:defRPr lang="en-US"/>
            </a:defPPr>
            <a:lvl1pPr marL="0" algn="r" defTabSz="457200" rtl="0" eaLnBrk="1" latinLnBrk="0" hangingPunct="1">
              <a:defRPr sz="1400" b="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0170D-F312-4B38-81B0-189B44987B7C}" type="slidenum">
              <a:rPr kumimoji="1" lang="ja-JP" altLang="en-US" smtClean="0"/>
              <a:pPr/>
              <a:t>‹#›</a:t>
            </a:fld>
            <a:endParaRPr kumimoji="1" lang="ja-JP" altLang="en-US" dirty="0"/>
          </a:p>
        </p:txBody>
      </p:sp>
    </p:spTree>
    <p:extLst>
      <p:ext uri="{BB962C8B-B14F-4D97-AF65-F5344CB8AC3E}">
        <p14:creationId xmlns:p14="http://schemas.microsoft.com/office/powerpoint/2010/main" val="12278227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6EBF59C2-626C-4D4B-95F3-88038AECD8A1}"/>
              </a:ext>
            </a:extLst>
          </p:cNvPr>
          <p:cNvSpPr/>
          <p:nvPr/>
        </p:nvSpPr>
        <p:spPr>
          <a:xfrm>
            <a:off x="250256" y="0"/>
            <a:ext cx="137534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71633939-B154-407C-8B92-C3F3616DA9B5}"/>
              </a:ext>
            </a:extLst>
          </p:cNvPr>
          <p:cNvSpPr/>
          <p:nvPr/>
        </p:nvSpPr>
        <p:spPr>
          <a:xfrm>
            <a:off x="0" y="2506637"/>
            <a:ext cx="9144000" cy="18192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1D9E42A2-468C-4A15-9441-8B46ED7E73E1}"/>
              </a:ext>
            </a:extLst>
          </p:cNvPr>
          <p:cNvSpPr>
            <a:spLocks noGrp="1"/>
          </p:cNvSpPr>
          <p:nvPr>
            <p:ph type="title" hasCustomPrompt="1"/>
          </p:nvPr>
        </p:nvSpPr>
        <p:spPr>
          <a:xfrm>
            <a:off x="2223434" y="2694440"/>
            <a:ext cx="5888224" cy="1325563"/>
          </a:xfrm>
        </p:spPr>
        <p:txBody>
          <a:bodyPr/>
          <a:lstStyle/>
          <a:p>
            <a:r>
              <a:rPr kumimoji="1" lang="ja-JP" altLang="en-US" dirty="0"/>
              <a:t>タイトルの書式設定</a:t>
            </a:r>
          </a:p>
        </p:txBody>
      </p:sp>
      <p:sp>
        <p:nvSpPr>
          <p:cNvPr id="6" name="正方形/長方形 5">
            <a:extLst>
              <a:ext uri="{FF2B5EF4-FFF2-40B4-BE49-F238E27FC236}">
                <a16:creationId xmlns:a16="http://schemas.microsoft.com/office/drawing/2014/main" id="{202119D9-D5FD-4D77-A1B7-CDC6EA609F40}"/>
              </a:ext>
            </a:extLst>
          </p:cNvPr>
          <p:cNvSpPr/>
          <p:nvPr userDrawn="1"/>
        </p:nvSpPr>
        <p:spPr>
          <a:xfrm>
            <a:off x="250257" y="2506637"/>
            <a:ext cx="1375344" cy="181928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563D6D4B-6EAC-4CAD-B458-8B175B7F132C}"/>
              </a:ext>
            </a:extLst>
          </p:cNvPr>
          <p:cNvSpPr/>
          <p:nvPr/>
        </p:nvSpPr>
        <p:spPr>
          <a:xfrm>
            <a:off x="8354064" y="-24180"/>
            <a:ext cx="556570" cy="68809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BF1BDD97-4CA7-4FD9-8782-B906C89F354B}"/>
              </a:ext>
            </a:extLst>
          </p:cNvPr>
          <p:cNvSpPr/>
          <p:nvPr/>
        </p:nvSpPr>
        <p:spPr>
          <a:xfrm>
            <a:off x="0" y="4298193"/>
            <a:ext cx="9144000" cy="561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Slide Number Placeholder 5">
            <a:extLst>
              <a:ext uri="{FF2B5EF4-FFF2-40B4-BE49-F238E27FC236}">
                <a16:creationId xmlns:a16="http://schemas.microsoft.com/office/drawing/2014/main" id="{DA963F6B-A6DE-4070-9C88-DDA8E9A347A8}"/>
              </a:ext>
            </a:extLst>
          </p:cNvPr>
          <p:cNvSpPr txBox="1">
            <a:spLocks/>
          </p:cNvSpPr>
          <p:nvPr/>
        </p:nvSpPr>
        <p:spPr>
          <a:xfrm>
            <a:off x="8354064" y="6502446"/>
            <a:ext cx="539680" cy="434116"/>
          </a:xfrm>
          <a:prstGeom prst="rect">
            <a:avLst/>
          </a:prstGeom>
        </p:spPr>
        <p:txBody>
          <a:bodyPr vert="horz" lIns="91440" tIns="45720" rIns="91440" bIns="45720" rtlCol="0" anchor="ctr"/>
          <a:lstStyle>
            <a:defPPr>
              <a:defRPr lang="en-US"/>
            </a:defPPr>
            <a:lvl1pPr marL="0" algn="r" defTabSz="457200" rtl="0" eaLnBrk="1" latinLnBrk="0" hangingPunct="1">
              <a:defRPr sz="1400" b="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0170D-F312-4B38-81B0-189B44987B7C}" type="slidenum">
              <a:rPr kumimoji="1" lang="ja-JP" altLang="en-US" smtClean="0"/>
              <a:pPr/>
              <a:t>‹#›</a:t>
            </a:fld>
            <a:endParaRPr kumimoji="1" lang="ja-JP" altLang="en-US" dirty="0"/>
          </a:p>
        </p:txBody>
      </p:sp>
    </p:spTree>
    <p:extLst>
      <p:ext uri="{BB962C8B-B14F-4D97-AF65-F5344CB8AC3E}">
        <p14:creationId xmlns:p14="http://schemas.microsoft.com/office/powerpoint/2010/main" val="699329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タイトルとコンテンツ">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4648F971-0E00-4CCA-8147-C00B26BDFAFD}"/>
              </a:ext>
            </a:extLst>
          </p:cNvPr>
          <p:cNvSpPr/>
          <p:nvPr/>
        </p:nvSpPr>
        <p:spPr>
          <a:xfrm>
            <a:off x="0" y="0"/>
            <a:ext cx="9144000" cy="681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a:extLst>
              <a:ext uri="{FF2B5EF4-FFF2-40B4-BE49-F238E27FC236}">
                <a16:creationId xmlns:a16="http://schemas.microsoft.com/office/drawing/2014/main" id="{A6D0D045-253B-4DDE-940C-164DD8D8F689}"/>
              </a:ext>
            </a:extLst>
          </p:cNvPr>
          <p:cNvPicPr>
            <a:picLocks noChangeAspect="1"/>
          </p:cNvPicPr>
          <p:nvPr/>
        </p:nvPicPr>
        <p:blipFill rotWithShape="1">
          <a:blip r:embed="rId2" cstate="email">
            <a:clrChange>
              <a:clrFrom>
                <a:srgbClr val="010101"/>
              </a:clrFrom>
              <a:clrTo>
                <a:srgbClr val="010101">
                  <a:alpha val="0"/>
                </a:srgbClr>
              </a:clrTo>
            </a:clrChange>
            <a:extLst>
              <a:ext uri="{28A0092B-C50C-407E-A947-70E740481C1C}">
                <a14:useLocalDpi xmlns:a14="http://schemas.microsoft.com/office/drawing/2010/main"/>
              </a:ext>
            </a:extLst>
          </a:blip>
          <a:srcRect/>
          <a:stretch/>
        </p:blipFill>
        <p:spPr>
          <a:xfrm>
            <a:off x="8016617" y="153649"/>
            <a:ext cx="997466" cy="311136"/>
          </a:xfrm>
          <a:prstGeom prst="rect">
            <a:avLst/>
          </a:prstGeom>
        </p:spPr>
      </p:pic>
      <p:sp>
        <p:nvSpPr>
          <p:cNvPr id="11" name="正方形/長方形 10">
            <a:extLst>
              <a:ext uri="{FF2B5EF4-FFF2-40B4-BE49-F238E27FC236}">
                <a16:creationId xmlns:a16="http://schemas.microsoft.com/office/drawing/2014/main" id="{B3CF4B46-D59A-48C3-B9DF-F404D7E5C117}"/>
              </a:ext>
            </a:extLst>
          </p:cNvPr>
          <p:cNvSpPr/>
          <p:nvPr/>
        </p:nvSpPr>
        <p:spPr>
          <a:xfrm>
            <a:off x="0" y="664911"/>
            <a:ext cx="9144000" cy="1047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89A19090-CD02-4C86-9198-541F7CFF331D}"/>
              </a:ext>
            </a:extLst>
          </p:cNvPr>
          <p:cNvSpPr/>
          <p:nvPr/>
        </p:nvSpPr>
        <p:spPr>
          <a:xfrm>
            <a:off x="0" y="6537240"/>
            <a:ext cx="9144000" cy="3207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400" dirty="0"/>
          </a:p>
        </p:txBody>
      </p:sp>
      <p:sp>
        <p:nvSpPr>
          <p:cNvPr id="14" name="正方形/長方形 13">
            <a:extLst>
              <a:ext uri="{FF2B5EF4-FFF2-40B4-BE49-F238E27FC236}">
                <a16:creationId xmlns:a16="http://schemas.microsoft.com/office/drawing/2014/main" id="{F5C483AA-7239-46F5-90D7-B6D42DEA3357}"/>
              </a:ext>
            </a:extLst>
          </p:cNvPr>
          <p:cNvSpPr/>
          <p:nvPr/>
        </p:nvSpPr>
        <p:spPr>
          <a:xfrm>
            <a:off x="0" y="6432465"/>
            <a:ext cx="9144000" cy="1047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78F9426D-5D7E-462D-AEC7-EEF4DAC7BD33}"/>
              </a:ext>
            </a:extLst>
          </p:cNvPr>
          <p:cNvSpPr txBox="1"/>
          <p:nvPr/>
        </p:nvSpPr>
        <p:spPr>
          <a:xfrm>
            <a:off x="0" y="6559120"/>
            <a:ext cx="3328553" cy="276999"/>
          </a:xfrm>
          <a:prstGeom prst="rect">
            <a:avLst/>
          </a:prstGeom>
          <a:noFill/>
        </p:spPr>
        <p:txBody>
          <a:bodyPr wrap="square" rtlCol="0">
            <a:spAutoFit/>
          </a:bodyPr>
          <a:lstStyle/>
          <a:p>
            <a:r>
              <a:rPr kumimoji="1" lang="en-US" altLang="ja-JP" sz="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2022 OYO Corporation, All rights reserved.</a:t>
            </a:r>
            <a:r>
              <a:rPr kumimoji="1" lang="ja-JP" altLang="en-US" sz="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74631119"/>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ja-JP" altLang="en-US" dirty="0"/>
          </a:p>
        </p:txBody>
      </p:sp>
      <p:sp>
        <p:nvSpPr>
          <p:cNvPr id="5" name="Footer Placeholder 4"/>
          <p:cNvSpPr>
            <a:spLocks noGrp="1"/>
          </p:cNvSpPr>
          <p:nvPr>
            <p:ph type="ftr" sz="quarter" idx="11"/>
          </p:nvPr>
        </p:nvSpPr>
        <p:spPr/>
        <p:txBody>
          <a:bodyPr/>
          <a:lstStyle/>
          <a:p>
            <a:pPr>
              <a:defRPr/>
            </a:pPr>
            <a:endParaRPr lang="ja-JP" altLang="en-US" dirty="0"/>
          </a:p>
        </p:txBody>
      </p:sp>
      <p:sp>
        <p:nvSpPr>
          <p:cNvPr id="6" name="Slide Number Placeholder 5"/>
          <p:cNvSpPr>
            <a:spLocks noGrp="1"/>
          </p:cNvSpPr>
          <p:nvPr>
            <p:ph type="sldNum" sz="quarter" idx="12"/>
          </p:nvPr>
        </p:nvSpPr>
        <p:spPr/>
        <p:txBody>
          <a:bodyPr/>
          <a:lstStyle/>
          <a:p>
            <a:pPr>
              <a:defRPr/>
            </a:pPr>
            <a:fld id="{618FA14E-586B-4282-A056-B859CA90BC95}" type="slidenum">
              <a:rPr lang="ja-JP" altLang="en-US" smtClean="0"/>
              <a:pPr>
                <a:defRPr/>
              </a:pPr>
              <a:t>‹#›</a:t>
            </a:fld>
            <a:endParaRPr lang="ja-JP" altLang="en-US" dirty="0"/>
          </a:p>
        </p:txBody>
      </p:sp>
    </p:spTree>
    <p:extLst>
      <p:ext uri="{BB962C8B-B14F-4D97-AF65-F5344CB8AC3E}">
        <p14:creationId xmlns:p14="http://schemas.microsoft.com/office/powerpoint/2010/main" val="3401605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ja-JP" altLang="en-US" dirty="0"/>
          </a:p>
        </p:txBody>
      </p:sp>
      <p:sp>
        <p:nvSpPr>
          <p:cNvPr id="6" name="Footer Placeholder 5"/>
          <p:cNvSpPr>
            <a:spLocks noGrp="1"/>
          </p:cNvSpPr>
          <p:nvPr>
            <p:ph type="ftr" sz="quarter" idx="11"/>
          </p:nvPr>
        </p:nvSpPr>
        <p:spPr/>
        <p:txBody>
          <a:bodyPr/>
          <a:lstStyle/>
          <a:p>
            <a:pPr>
              <a:defRPr/>
            </a:pPr>
            <a:endParaRPr lang="ja-JP" altLang="en-US" dirty="0"/>
          </a:p>
        </p:txBody>
      </p:sp>
      <p:sp>
        <p:nvSpPr>
          <p:cNvPr id="7" name="Slide Number Placeholder 6"/>
          <p:cNvSpPr>
            <a:spLocks noGrp="1"/>
          </p:cNvSpPr>
          <p:nvPr>
            <p:ph type="sldNum" sz="quarter" idx="12"/>
          </p:nvPr>
        </p:nvSpPr>
        <p:spPr/>
        <p:txBody>
          <a:bodyPr/>
          <a:lstStyle/>
          <a:p>
            <a:pPr>
              <a:defRPr/>
            </a:pPr>
            <a:fld id="{D0667CFF-3F00-4F35-987C-84BD7679E3DF}" type="slidenum">
              <a:rPr lang="ja-JP" altLang="en-US" smtClean="0"/>
              <a:pPr>
                <a:defRPr/>
              </a:pPr>
              <a:t>‹#›</a:t>
            </a:fld>
            <a:endParaRPr lang="ja-JP" altLang="en-US" dirty="0"/>
          </a:p>
        </p:txBody>
      </p:sp>
    </p:spTree>
    <p:extLst>
      <p:ext uri="{BB962C8B-B14F-4D97-AF65-F5344CB8AC3E}">
        <p14:creationId xmlns:p14="http://schemas.microsoft.com/office/powerpoint/2010/main" val="2878740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endParaRPr lang="ja-JP" altLang="en-US" dirty="0"/>
          </a:p>
        </p:txBody>
      </p:sp>
      <p:sp>
        <p:nvSpPr>
          <p:cNvPr id="8" name="Footer Placeholder 7"/>
          <p:cNvSpPr>
            <a:spLocks noGrp="1"/>
          </p:cNvSpPr>
          <p:nvPr>
            <p:ph type="ftr" sz="quarter" idx="11"/>
          </p:nvPr>
        </p:nvSpPr>
        <p:spPr/>
        <p:txBody>
          <a:bodyPr/>
          <a:lstStyle/>
          <a:p>
            <a:pPr>
              <a:defRPr/>
            </a:pPr>
            <a:endParaRPr lang="ja-JP" altLang="en-US" dirty="0"/>
          </a:p>
        </p:txBody>
      </p:sp>
      <p:sp>
        <p:nvSpPr>
          <p:cNvPr id="9" name="Slide Number Placeholder 8"/>
          <p:cNvSpPr>
            <a:spLocks noGrp="1"/>
          </p:cNvSpPr>
          <p:nvPr>
            <p:ph type="sldNum" sz="quarter" idx="12"/>
          </p:nvPr>
        </p:nvSpPr>
        <p:spPr/>
        <p:txBody>
          <a:bodyPr/>
          <a:lstStyle/>
          <a:p>
            <a:pPr>
              <a:defRPr/>
            </a:pPr>
            <a:fld id="{21F99592-96AB-432B-98A8-B079021EB5A7}" type="slidenum">
              <a:rPr lang="ja-JP" altLang="en-US" smtClean="0"/>
              <a:pPr>
                <a:defRPr/>
              </a:pPr>
              <a:t>‹#›</a:t>
            </a:fld>
            <a:endParaRPr lang="ja-JP" altLang="en-US" dirty="0"/>
          </a:p>
        </p:txBody>
      </p:sp>
    </p:spTree>
    <p:extLst>
      <p:ext uri="{BB962C8B-B14F-4D97-AF65-F5344CB8AC3E}">
        <p14:creationId xmlns:p14="http://schemas.microsoft.com/office/powerpoint/2010/main" val="127559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ja-JP" altLang="en-US" dirty="0"/>
          </a:p>
        </p:txBody>
      </p:sp>
      <p:sp>
        <p:nvSpPr>
          <p:cNvPr id="4" name="Footer Placeholder 3"/>
          <p:cNvSpPr>
            <a:spLocks noGrp="1"/>
          </p:cNvSpPr>
          <p:nvPr>
            <p:ph type="ftr" sz="quarter" idx="11"/>
          </p:nvPr>
        </p:nvSpPr>
        <p:spPr/>
        <p:txBody>
          <a:bodyPr/>
          <a:lstStyle/>
          <a:p>
            <a:pPr>
              <a:defRPr/>
            </a:pPr>
            <a:endParaRPr lang="ja-JP" altLang="en-US" dirty="0"/>
          </a:p>
        </p:txBody>
      </p:sp>
      <p:sp>
        <p:nvSpPr>
          <p:cNvPr id="5" name="Slide Number Placeholder 4"/>
          <p:cNvSpPr>
            <a:spLocks noGrp="1"/>
          </p:cNvSpPr>
          <p:nvPr>
            <p:ph type="sldNum" sz="quarter" idx="12"/>
          </p:nvPr>
        </p:nvSpPr>
        <p:spPr/>
        <p:txBody>
          <a:bodyPr/>
          <a:lstStyle/>
          <a:p>
            <a:pPr>
              <a:defRPr/>
            </a:pPr>
            <a:fld id="{630BCF00-CD94-4CE4-8C6D-7BBDADBB1E9E}" type="slidenum">
              <a:rPr lang="ja-JP" altLang="en-US" smtClean="0"/>
              <a:pPr>
                <a:defRPr/>
              </a:pPr>
              <a:t>‹#›</a:t>
            </a:fld>
            <a:endParaRPr lang="ja-JP" altLang="en-US" dirty="0"/>
          </a:p>
        </p:txBody>
      </p:sp>
    </p:spTree>
    <p:extLst>
      <p:ext uri="{BB962C8B-B14F-4D97-AF65-F5344CB8AC3E}">
        <p14:creationId xmlns:p14="http://schemas.microsoft.com/office/powerpoint/2010/main" val="3646437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ja-JP" altLang="en-US" dirty="0"/>
          </a:p>
        </p:txBody>
      </p:sp>
      <p:sp>
        <p:nvSpPr>
          <p:cNvPr id="3" name="Footer Placeholder 2"/>
          <p:cNvSpPr>
            <a:spLocks noGrp="1"/>
          </p:cNvSpPr>
          <p:nvPr>
            <p:ph type="ftr" sz="quarter" idx="11"/>
          </p:nvPr>
        </p:nvSpPr>
        <p:spPr/>
        <p:txBody>
          <a:bodyPr/>
          <a:lstStyle/>
          <a:p>
            <a:pPr>
              <a:defRPr/>
            </a:pPr>
            <a:endParaRPr lang="ja-JP" altLang="en-US" dirty="0"/>
          </a:p>
        </p:txBody>
      </p:sp>
      <p:sp>
        <p:nvSpPr>
          <p:cNvPr id="4" name="Slide Number Placeholder 3"/>
          <p:cNvSpPr>
            <a:spLocks noGrp="1"/>
          </p:cNvSpPr>
          <p:nvPr>
            <p:ph type="sldNum" sz="quarter" idx="12"/>
          </p:nvPr>
        </p:nvSpPr>
        <p:spPr/>
        <p:txBody>
          <a:bodyPr/>
          <a:lstStyle/>
          <a:p>
            <a:pPr>
              <a:defRPr/>
            </a:pPr>
            <a:fld id="{4A5C1126-A735-4D5C-AF68-786D1A8360EC}" type="slidenum">
              <a:rPr lang="ja-JP" altLang="en-US" smtClean="0"/>
              <a:pPr>
                <a:defRPr/>
              </a:pPr>
              <a:t>‹#›</a:t>
            </a:fld>
            <a:endParaRPr lang="ja-JP" altLang="en-US" dirty="0"/>
          </a:p>
        </p:txBody>
      </p:sp>
    </p:spTree>
    <p:extLst>
      <p:ext uri="{BB962C8B-B14F-4D97-AF65-F5344CB8AC3E}">
        <p14:creationId xmlns:p14="http://schemas.microsoft.com/office/powerpoint/2010/main" val="945788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F022D-317B-4D66-8E4E-C3387A41D09E}" type="slidenum">
              <a:rPr kumimoji="1" lang="ja-JP" altLang="en-US" smtClean="0"/>
              <a:t>‹#›</a:t>
            </a:fld>
            <a:endParaRPr kumimoji="1" lang="ja-JP" altLang="en-US" dirty="0"/>
          </a:p>
        </p:txBody>
      </p:sp>
    </p:spTree>
    <p:extLst>
      <p:ext uri="{BB962C8B-B14F-4D97-AF65-F5344CB8AC3E}">
        <p14:creationId xmlns:p14="http://schemas.microsoft.com/office/powerpoint/2010/main" val="375437660"/>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2DE024A0-6DAB-533E-67FB-8904ECF3D77F}"/>
              </a:ext>
            </a:extLst>
          </p:cNvPr>
          <p:cNvSpPr>
            <a:spLocks noGrp="1"/>
          </p:cNvSpPr>
          <p:nvPr>
            <p:ph type="title"/>
          </p:nvPr>
        </p:nvSpPr>
        <p:spPr/>
        <p:txBody>
          <a:bodyPr>
            <a:normAutofit fontScale="90000"/>
          </a:bodyPr>
          <a:lstStyle/>
          <a:p>
            <a:pPr algn="ctr"/>
            <a:r>
              <a:rPr lang="ja-JP" altLang="en-US" dirty="0">
                <a:solidFill>
                  <a:schemeClr val="tx2"/>
                </a:solidFill>
                <a:effectLst>
                  <a:outerShdw blurRad="38100" dist="38100" dir="2700000" algn="tl">
                    <a:srgbClr val="000000">
                      <a:alpha val="43137"/>
                    </a:srgbClr>
                  </a:outerShdw>
                </a:effectLst>
                <a:latin typeface="+mn-lt"/>
                <a:ea typeface="+mn-ea"/>
              </a:rPr>
              <a:t>山梨県地震被害想定調査</a:t>
            </a:r>
            <a:r>
              <a:rPr lang="en-US" altLang="ja-JP" dirty="0">
                <a:solidFill>
                  <a:schemeClr val="tx2"/>
                </a:solidFill>
                <a:effectLst>
                  <a:outerShdw blurRad="38100" dist="38100" dir="2700000" algn="tl">
                    <a:srgbClr val="000000">
                      <a:alpha val="43137"/>
                    </a:srgbClr>
                  </a:outerShdw>
                </a:effectLst>
                <a:latin typeface="+mn-lt"/>
                <a:ea typeface="+mn-ea"/>
              </a:rPr>
              <a:t/>
            </a:r>
            <a:br>
              <a:rPr lang="en-US" altLang="ja-JP" dirty="0">
                <a:solidFill>
                  <a:schemeClr val="tx2"/>
                </a:solidFill>
                <a:effectLst>
                  <a:outerShdw blurRad="38100" dist="38100" dir="2700000" algn="tl">
                    <a:srgbClr val="000000">
                      <a:alpha val="43137"/>
                    </a:srgbClr>
                  </a:outerShdw>
                </a:effectLst>
                <a:latin typeface="+mn-lt"/>
                <a:ea typeface="+mn-ea"/>
              </a:rPr>
            </a:br>
            <a:r>
              <a:rPr lang="ja-JP" altLang="en-US" dirty="0">
                <a:solidFill>
                  <a:schemeClr val="tx2"/>
                </a:solidFill>
                <a:effectLst>
                  <a:outerShdw blurRad="38100" dist="38100" dir="2700000" algn="tl">
                    <a:srgbClr val="000000">
                      <a:alpha val="43137"/>
                    </a:srgbClr>
                  </a:outerShdw>
                </a:effectLst>
                <a:latin typeface="+mn-lt"/>
                <a:ea typeface="+mn-ea"/>
              </a:rPr>
              <a:t>概要版</a:t>
            </a:r>
            <a:endParaRPr kumimoji="1" lang="ja-JP" altLang="en-US" dirty="0"/>
          </a:p>
        </p:txBody>
      </p:sp>
      <p:sp>
        <p:nvSpPr>
          <p:cNvPr id="5" name="字幕 6">
            <a:extLst>
              <a:ext uri="{FF2B5EF4-FFF2-40B4-BE49-F238E27FC236}">
                <a16:creationId xmlns:a16="http://schemas.microsoft.com/office/drawing/2014/main" id="{60BD3128-31E0-2D34-2DDD-E4F709635E25}"/>
              </a:ext>
            </a:extLst>
          </p:cNvPr>
          <p:cNvSpPr txBox="1">
            <a:spLocks/>
          </p:cNvSpPr>
          <p:nvPr/>
        </p:nvSpPr>
        <p:spPr>
          <a:xfrm>
            <a:off x="2707850" y="4664386"/>
            <a:ext cx="4919392" cy="10199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44546A"/>
                </a:solidFill>
                <a:effectLst/>
                <a:uLnTx/>
                <a:uFillTx/>
                <a:latin typeface="Calibri" panose="020F0502020204030204"/>
                <a:ea typeface="メイリオ" panose="020B0604030504040204" pitchFamily="50" charset="-128"/>
                <a:cs typeface="+mn-cs"/>
              </a:rPr>
              <a:t>令和５（２０２３）</a:t>
            </a:r>
            <a:r>
              <a:rPr kumimoji="1" lang="ja-JP" altLang="en-US" sz="2400" b="0" i="0" u="none" strike="noStrike" kern="1200" cap="none" spc="0" normalizeH="0" baseline="0" noProof="0" dirty="0" smtClean="0">
                <a:ln>
                  <a:noFill/>
                </a:ln>
                <a:solidFill>
                  <a:srgbClr val="44546A"/>
                </a:solidFill>
                <a:effectLst/>
                <a:uLnTx/>
                <a:uFillTx/>
                <a:latin typeface="Calibri" panose="020F0502020204030204"/>
                <a:ea typeface="メイリオ" panose="020B0604030504040204" pitchFamily="50" charset="-128"/>
                <a:cs typeface="+mn-cs"/>
              </a:rPr>
              <a:t>年５月</a:t>
            </a:r>
            <a:endParaRPr kumimoji="1" lang="en-US" altLang="ja-JP" sz="2400" b="0" i="0" u="none" strike="noStrike" kern="1200" cap="none" spc="0" normalizeH="0" baseline="0" noProof="0" dirty="0">
              <a:ln>
                <a:noFill/>
              </a:ln>
              <a:solidFill>
                <a:srgbClr val="44546A"/>
              </a:solidFill>
              <a:effectLst/>
              <a:uLnTx/>
              <a:uFillTx/>
              <a:latin typeface="Calibri" panose="020F0502020204030204"/>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44546A"/>
                </a:solidFill>
                <a:effectLst/>
                <a:uLnTx/>
                <a:uFillTx/>
                <a:latin typeface="Calibri" panose="020F0502020204030204"/>
                <a:ea typeface="メイリオ" panose="020B0604030504040204" pitchFamily="50" charset="-128"/>
                <a:cs typeface="+mn-cs"/>
              </a:rPr>
              <a:t>山梨県</a:t>
            </a:r>
            <a:endParaRPr kumimoji="1" lang="en-US" altLang="ja-JP" sz="2400" b="0" i="0" u="none" strike="noStrike" kern="1200" cap="none" spc="0" normalizeH="0" baseline="0" noProof="0" dirty="0">
              <a:ln>
                <a:noFill/>
              </a:ln>
              <a:solidFill>
                <a:srgbClr val="44546A"/>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3890605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マップ&#10;&#10;自動的に生成された説明">
            <a:extLst>
              <a:ext uri="{FF2B5EF4-FFF2-40B4-BE49-F238E27FC236}">
                <a16:creationId xmlns:a16="http://schemas.microsoft.com/office/drawing/2014/main" id="{055F6A7C-FD48-5653-D125-0266E0A296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4315"/>
          <a:stretch/>
        </p:blipFill>
        <p:spPr>
          <a:xfrm>
            <a:off x="540000" y="540000"/>
            <a:ext cx="3541318" cy="3787043"/>
          </a:xfrm>
          <a:prstGeom prst="rect">
            <a:avLst/>
          </a:prstGeom>
          <a:ln>
            <a:solidFill>
              <a:schemeClr val="tx1"/>
            </a:solidFill>
          </a:ln>
        </p:spPr>
      </p:pic>
      <p:sp>
        <p:nvSpPr>
          <p:cNvPr id="2" name="テキスト ボックス 1">
            <a:extLst>
              <a:ext uri="{FF2B5EF4-FFF2-40B4-BE49-F238E27FC236}">
                <a16:creationId xmlns:a16="http://schemas.microsoft.com/office/drawing/2014/main" id="{D4D5832A-5051-B1F9-C9A4-698AE7ECC471}"/>
              </a:ext>
            </a:extLst>
          </p:cNvPr>
          <p:cNvSpPr txBox="1"/>
          <p:nvPr/>
        </p:nvSpPr>
        <p:spPr>
          <a:xfrm>
            <a:off x="4210050" y="435784"/>
            <a:ext cx="4933948" cy="838055"/>
          </a:xfrm>
          <a:prstGeom prst="rect">
            <a:avLst/>
          </a:prstGeom>
          <a:noFill/>
        </p:spPr>
        <p:txBody>
          <a:bodyPr wrap="square" rtlCol="0">
            <a:noAutofit/>
          </a:bodyPr>
          <a:lstStyle/>
          <a:p>
            <a:pPr marL="360363" indent="-360363" algn="just"/>
            <a:r>
              <a:rPr lang="ja-JP" altLang="en-US" sz="1600" dirty="0"/>
              <a:t>○　</a:t>
            </a:r>
            <a:r>
              <a:rPr kumimoji="1" lang="ja-JP" altLang="en-US" sz="1600" dirty="0"/>
              <a:t>比較的震源に近い県中西部の揺れが大きく、特に揺れやすい地盤の一部の地域で最大震度</a:t>
            </a:r>
            <a:r>
              <a:rPr lang="en-US" altLang="ja-JP" sz="1600" dirty="0"/>
              <a:t>7</a:t>
            </a:r>
            <a:r>
              <a:rPr lang="ja-JP" altLang="en-US" sz="1600" dirty="0"/>
              <a:t>の強い揺れが想定されます。</a:t>
            </a:r>
            <a:endParaRPr kumimoji="1" lang="ja-JP" altLang="en-US" sz="1600" dirty="0">
              <a:solidFill>
                <a:schemeClr val="bg1">
                  <a:lumMod val="65000"/>
                </a:schemeClr>
              </a:solidFill>
            </a:endParaRPr>
          </a:p>
        </p:txBody>
      </p:sp>
      <p:sp>
        <p:nvSpPr>
          <p:cNvPr id="4" name="タイトル 3">
            <a:extLst>
              <a:ext uri="{FF2B5EF4-FFF2-40B4-BE49-F238E27FC236}">
                <a16:creationId xmlns:a16="http://schemas.microsoft.com/office/drawing/2014/main" id="{6760AA4B-BF81-6606-8C98-DD86279E25A6}"/>
              </a:ext>
            </a:extLst>
          </p:cNvPr>
          <p:cNvSpPr>
            <a:spLocks noGrp="1"/>
          </p:cNvSpPr>
          <p:nvPr>
            <p:ph type="title"/>
          </p:nvPr>
        </p:nvSpPr>
        <p:spPr>
          <a:xfrm>
            <a:off x="-1" y="1"/>
            <a:ext cx="9143999" cy="458639"/>
          </a:xfrm>
        </p:spPr>
        <p:txBody>
          <a:bodyPr/>
          <a:lstStyle/>
          <a:p>
            <a:pPr algn="ctr"/>
            <a:r>
              <a:rPr lang="ja-JP" altLang="en-US" sz="2200" dirty="0"/>
              <a:t>４</a:t>
            </a:r>
            <a:r>
              <a:rPr lang="en-US" altLang="ja-JP" sz="2200" dirty="0"/>
              <a:t>-</a:t>
            </a:r>
            <a:r>
              <a:rPr lang="ja-JP" altLang="en-US" sz="2200" dirty="0"/>
              <a:t>２．</a:t>
            </a:r>
            <a:r>
              <a:rPr kumimoji="1" lang="ja-JP" altLang="en-US" sz="2200" dirty="0"/>
              <a:t>山梨県の被害想定（南海トラフの巨大地震（東側ケース））</a:t>
            </a:r>
          </a:p>
        </p:txBody>
      </p:sp>
      <p:sp>
        <p:nvSpPr>
          <p:cNvPr id="9" name="テキスト ボックス 8">
            <a:extLst>
              <a:ext uri="{FF2B5EF4-FFF2-40B4-BE49-F238E27FC236}">
                <a16:creationId xmlns:a16="http://schemas.microsoft.com/office/drawing/2014/main" id="{AD7D66A7-C92D-7595-1DE2-31A04C87A8B6}"/>
              </a:ext>
            </a:extLst>
          </p:cNvPr>
          <p:cNvSpPr txBox="1"/>
          <p:nvPr/>
        </p:nvSpPr>
        <p:spPr>
          <a:xfrm>
            <a:off x="5187874" y="6168300"/>
            <a:ext cx="3956125" cy="507831"/>
          </a:xfrm>
          <a:prstGeom prst="rect">
            <a:avLst/>
          </a:prstGeom>
          <a:noFill/>
        </p:spPr>
        <p:txBody>
          <a:bodyPr wrap="square" rtlCol="0">
            <a:spAutoFit/>
          </a:bodyPr>
          <a:lstStyle/>
          <a:p>
            <a:pPr marL="180975" indent="-180975" algn="just"/>
            <a:r>
              <a:rPr kumimoji="1" lang="en-US" altLang="ja-JP" sz="900" dirty="0"/>
              <a:t>※</a:t>
            </a:r>
            <a:r>
              <a:rPr kumimoji="1" lang="ja-JP" altLang="en-US" sz="900" dirty="0">
                <a:latin typeface="ＭＳ Ｐゴシック" panose="020B0600070205080204" pitchFamily="50" charset="-128"/>
                <a:ea typeface="ＭＳ Ｐゴシック" panose="020B0600070205080204" pitchFamily="50" charset="-128"/>
              </a:rPr>
              <a:t>建物被害・避難者は最大となる冬</a:t>
            </a:r>
            <a:r>
              <a:rPr kumimoji="1" lang="en-US" altLang="ja-JP" sz="900" dirty="0">
                <a:latin typeface="ＭＳ Ｐゴシック" panose="020B0600070205080204" pitchFamily="50" charset="-128"/>
                <a:ea typeface="ＭＳ Ｐゴシック" panose="020B0600070205080204" pitchFamily="50" charset="-128"/>
              </a:rPr>
              <a:t>18</a:t>
            </a:r>
            <a:r>
              <a:rPr kumimoji="1" lang="ja-JP" altLang="en-US" sz="900" dirty="0">
                <a:latin typeface="ＭＳ Ｐゴシック" panose="020B0600070205080204" pitchFamily="50" charset="-128"/>
                <a:ea typeface="ＭＳ Ｐゴシック" panose="020B0600070205080204" pitchFamily="50" charset="-128"/>
              </a:rPr>
              <a:t>時風速</a:t>
            </a:r>
            <a:r>
              <a:rPr kumimoji="1" lang="en-US" altLang="ja-JP" sz="900" dirty="0">
                <a:latin typeface="ＭＳ Ｐゴシック" panose="020B0600070205080204" pitchFamily="50" charset="-128"/>
                <a:ea typeface="ＭＳ Ｐゴシック" panose="020B0600070205080204" pitchFamily="50" charset="-128"/>
              </a:rPr>
              <a:t>8m</a:t>
            </a:r>
            <a:r>
              <a:rPr kumimoji="1" lang="ja-JP" altLang="en-US" sz="900" dirty="0">
                <a:latin typeface="ＭＳ Ｐゴシック" panose="020B0600070205080204" pitchFamily="50" charset="-128"/>
                <a:ea typeface="ＭＳ Ｐゴシック" panose="020B0600070205080204" pitchFamily="50" charset="-128"/>
              </a:rPr>
              <a:t>、人的被害は最大となる</a:t>
            </a:r>
            <a:r>
              <a:rPr lang="ja-JP" altLang="en-US" sz="900" dirty="0">
                <a:latin typeface="ＭＳ Ｐゴシック" panose="020B0600070205080204" pitchFamily="50" charset="-128"/>
                <a:ea typeface="ＭＳ Ｐゴシック" panose="020B0600070205080204" pitchFamily="50" charset="-128"/>
              </a:rPr>
              <a:t>冬</a:t>
            </a:r>
            <a:r>
              <a:rPr lang="en-US" altLang="ja-JP" sz="900" dirty="0">
                <a:latin typeface="ＭＳ Ｐゴシック" panose="020B0600070205080204" pitchFamily="50" charset="-128"/>
                <a:ea typeface="ＭＳ Ｐゴシック" panose="020B0600070205080204" pitchFamily="50" charset="-128"/>
              </a:rPr>
              <a:t>5</a:t>
            </a:r>
            <a:r>
              <a:rPr lang="ja-JP" altLang="en-US" sz="900" dirty="0">
                <a:latin typeface="ＭＳ Ｐゴシック" panose="020B0600070205080204" pitchFamily="50" charset="-128"/>
                <a:ea typeface="ＭＳ Ｐゴシック" panose="020B0600070205080204" pitchFamily="50" charset="-128"/>
              </a:rPr>
              <a:t>時風速</a:t>
            </a:r>
            <a:r>
              <a:rPr lang="en-US" altLang="ja-JP" sz="900" dirty="0">
                <a:latin typeface="ＭＳ Ｐゴシック" panose="020B0600070205080204" pitchFamily="50" charset="-128"/>
                <a:ea typeface="ＭＳ Ｐゴシック" panose="020B0600070205080204" pitchFamily="50" charset="-128"/>
              </a:rPr>
              <a:t>8m</a:t>
            </a:r>
            <a:r>
              <a:rPr lang="ja-JP" altLang="en-US" sz="900" dirty="0">
                <a:latin typeface="ＭＳ Ｐゴシック" panose="020B0600070205080204" pitchFamily="50" charset="-128"/>
                <a:ea typeface="ＭＳ Ｐゴシック" panose="020B0600070205080204" pitchFamily="50" charset="-128"/>
              </a:rPr>
              <a:t>のものを示しています。</a:t>
            </a:r>
            <a:endParaRPr kumimoji="1" lang="en-US" altLang="ja-JP" sz="900" dirty="0">
              <a:latin typeface="ＭＳ Ｐゴシック" panose="020B0600070205080204" pitchFamily="50" charset="-128"/>
              <a:ea typeface="ＭＳ Ｐゴシック" panose="020B0600070205080204" pitchFamily="50" charset="-128"/>
            </a:endParaRPr>
          </a:p>
          <a:p>
            <a:pPr algn="just"/>
            <a:r>
              <a:rPr kumimoji="1" lang="en-US" altLang="ja-JP" sz="900" dirty="0"/>
              <a:t>※</a:t>
            </a:r>
            <a:r>
              <a:rPr kumimoji="1" lang="ja-JP" altLang="en-US" sz="900" dirty="0"/>
              <a:t>小数点以下の四捨五入により合計が合わない場合があります。</a:t>
            </a:r>
            <a:endParaRPr kumimoji="1" lang="en-US" altLang="ja-JP" sz="900" dirty="0"/>
          </a:p>
        </p:txBody>
      </p:sp>
      <p:sp>
        <p:nvSpPr>
          <p:cNvPr id="10" name="テキスト ボックス 9">
            <a:extLst>
              <a:ext uri="{FF2B5EF4-FFF2-40B4-BE49-F238E27FC236}">
                <a16:creationId xmlns:a16="http://schemas.microsoft.com/office/drawing/2014/main" id="{43A243DF-1E16-5FA5-275E-3A397BF7F2F4}"/>
              </a:ext>
            </a:extLst>
          </p:cNvPr>
          <p:cNvSpPr txBox="1"/>
          <p:nvPr/>
        </p:nvSpPr>
        <p:spPr>
          <a:xfrm>
            <a:off x="1277283" y="521902"/>
            <a:ext cx="2142698" cy="338554"/>
          </a:xfrm>
          <a:prstGeom prst="rect">
            <a:avLst/>
          </a:prstGeom>
          <a:noFill/>
        </p:spPr>
        <p:txBody>
          <a:bodyPr wrap="square" rtlCol="0">
            <a:spAutoFit/>
          </a:bodyPr>
          <a:lstStyle/>
          <a:p>
            <a:pPr algn="ctr"/>
            <a:r>
              <a:rPr kumimoji="1" lang="ja-JP" altLang="en-US" sz="1600" dirty="0"/>
              <a:t>＜震度分布＞</a:t>
            </a:r>
          </a:p>
        </p:txBody>
      </p:sp>
      <p:pic>
        <p:nvPicPr>
          <p:cNvPr id="17" name="図 16" descr="ダイアグラム, 概略図&#10;&#10;自動的に生成された説明">
            <a:extLst>
              <a:ext uri="{FF2B5EF4-FFF2-40B4-BE49-F238E27FC236}">
                <a16:creationId xmlns:a16="http://schemas.microsoft.com/office/drawing/2014/main" id="{EF8EC585-B95D-5FA6-C943-9CDCCA8C6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9077" y="3043800"/>
            <a:ext cx="709019" cy="901140"/>
          </a:xfrm>
          <a:prstGeom prst="rect">
            <a:avLst/>
          </a:prstGeom>
          <a:ln>
            <a:solidFill>
              <a:schemeClr val="tx1"/>
            </a:solidFill>
          </a:ln>
        </p:spPr>
      </p:pic>
      <p:graphicFrame>
        <p:nvGraphicFramePr>
          <p:cNvPr id="6" name="表 7">
            <a:extLst>
              <a:ext uri="{FF2B5EF4-FFF2-40B4-BE49-F238E27FC236}">
                <a16:creationId xmlns:a16="http://schemas.microsoft.com/office/drawing/2014/main" id="{B8A6EAAA-ECE1-8722-584B-D65F3021094F}"/>
              </a:ext>
            </a:extLst>
          </p:cNvPr>
          <p:cNvGraphicFramePr>
            <a:graphicFrameLocks noGrp="1"/>
          </p:cNvGraphicFramePr>
          <p:nvPr>
            <p:extLst>
              <p:ext uri="{D42A27DB-BD31-4B8C-83A1-F6EECF244321}">
                <p14:modId xmlns:p14="http://schemas.microsoft.com/office/powerpoint/2010/main" val="3844018369"/>
              </p:ext>
            </p:extLst>
          </p:nvPr>
        </p:nvGraphicFramePr>
        <p:xfrm>
          <a:off x="5400000" y="1240727"/>
          <a:ext cx="3129648" cy="4968240"/>
        </p:xfrm>
        <a:graphic>
          <a:graphicData uri="http://schemas.openxmlformats.org/drawingml/2006/table">
            <a:tbl>
              <a:tblPr bandRow="1">
                <a:tableStyleId>{7DF18680-E054-41AD-8BC1-D1AEF772440D}</a:tableStyleId>
              </a:tblPr>
              <a:tblGrid>
                <a:gridCol w="604711">
                  <a:extLst>
                    <a:ext uri="{9D8B030D-6E8A-4147-A177-3AD203B41FA5}">
                      <a16:colId xmlns:a16="http://schemas.microsoft.com/office/drawing/2014/main" val="3783778454"/>
                    </a:ext>
                  </a:extLst>
                </a:gridCol>
                <a:gridCol w="1461068">
                  <a:extLst>
                    <a:ext uri="{9D8B030D-6E8A-4147-A177-3AD203B41FA5}">
                      <a16:colId xmlns:a16="http://schemas.microsoft.com/office/drawing/2014/main" val="20436948"/>
                    </a:ext>
                  </a:extLst>
                </a:gridCol>
                <a:gridCol w="732217">
                  <a:extLst>
                    <a:ext uri="{9D8B030D-6E8A-4147-A177-3AD203B41FA5}">
                      <a16:colId xmlns:a16="http://schemas.microsoft.com/office/drawing/2014/main" val="2653015307"/>
                    </a:ext>
                  </a:extLst>
                </a:gridCol>
                <a:gridCol w="331652">
                  <a:extLst>
                    <a:ext uri="{9D8B030D-6E8A-4147-A177-3AD203B41FA5}">
                      <a16:colId xmlns:a16="http://schemas.microsoft.com/office/drawing/2014/main" val="1188586964"/>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建物被害（全壊・全焼）</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建物被害（全壊）</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60,017</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6869789"/>
                  </a:ext>
                </a:extLst>
              </a:tr>
              <a:tr h="0">
                <a:tc rowSpan="4">
                  <a:txBody>
                    <a:bodyPr/>
                    <a:lstStyle/>
                    <a:p>
                      <a:r>
                        <a:rPr kumimoji="1" lang="ja-JP" altLang="en-US" sz="1000" dirty="0"/>
                        <a:t>要因別</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揺れ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52,542</a:t>
                      </a:r>
                    </a:p>
                  </a:txBody>
                  <a:tcPr marL="9525" marR="9525" marT="9525" marB="0" anchor="ct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78219062"/>
                  </a:ext>
                </a:extLst>
              </a:tr>
              <a:tr h="0">
                <a:tc vMerge="1">
                  <a:txBody>
                    <a:bodyPr/>
                    <a:lstStyle/>
                    <a:p>
                      <a:endParaRPr kumimoji="1" lang="ja-JP" altLang="en-US" sz="1050" dirty="0"/>
                    </a:p>
                  </a:txBody>
                  <a:tcPr anchor="ctr"/>
                </a:tc>
                <a:tc>
                  <a:txBody>
                    <a:bodyPr/>
                    <a:lstStyle/>
                    <a:p>
                      <a:r>
                        <a:rPr kumimoji="1" lang="ja-JP" altLang="en-US" sz="1000" dirty="0"/>
                        <a:t>火災</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6,002</a:t>
                      </a:r>
                    </a:p>
                  </a:txBody>
                  <a:tcPr marL="9525" marR="9525" marT="9525" marB="0" anchor="ct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55412749"/>
                  </a:ext>
                </a:extLst>
              </a:tr>
              <a:tr h="0">
                <a:tc vMerge="1">
                  <a:txBody>
                    <a:bodyPr/>
                    <a:lstStyle/>
                    <a:p>
                      <a:endParaRPr kumimoji="1" lang="ja-JP" altLang="en-US" sz="1050" dirty="0"/>
                    </a:p>
                  </a:txBody>
                  <a:tcPr anchor="ctr"/>
                </a:tc>
                <a:tc>
                  <a:txBody>
                    <a:bodyPr/>
                    <a:lstStyle/>
                    <a:p>
                      <a:r>
                        <a:rPr kumimoji="1" lang="ja-JP" altLang="en-US" sz="1000" dirty="0"/>
                        <a:t>液状化</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1,351</a:t>
                      </a:r>
                    </a:p>
                  </a:txBody>
                  <a:tcPr marL="9525" marR="9525" marT="9525" marB="0" anchor="ct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76807697"/>
                  </a:ext>
                </a:extLst>
              </a:tr>
              <a:tr h="0">
                <a:tc vMerge="1">
                  <a:txBody>
                    <a:bodyPr/>
                    <a:lstStyle/>
                    <a:p>
                      <a:endParaRPr kumimoji="1" lang="ja-JP" altLang="en-US" sz="1050" dirty="0"/>
                    </a:p>
                  </a:txBody>
                  <a:tcPr anchor="ctr"/>
                </a:tc>
                <a:tc>
                  <a:txBody>
                    <a:bodyPr/>
                    <a:lstStyle/>
                    <a:p>
                      <a:r>
                        <a:rPr kumimoji="1" lang="ja-JP" altLang="en-US" sz="1000" dirty="0"/>
                        <a:t>土砂災害</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122</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2311887"/>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人的被害（死者）</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人的被害（死者）</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3,019</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dirty="0"/>
                        <a:t>人</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83237636"/>
                  </a:ext>
                </a:extLst>
              </a:tr>
              <a:tr h="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要因別</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揺れ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2,811</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2746831"/>
                  </a:ext>
                </a:extLst>
              </a:tr>
              <a:tr h="0">
                <a:tc vMerge="1">
                  <a:txBody>
                    <a:bodyPr/>
                    <a:lstStyle/>
                    <a:p>
                      <a:endParaRPr kumimoji="1" lang="ja-JP" altLang="en-US" sz="1050" dirty="0"/>
                    </a:p>
                  </a:txBody>
                  <a:tcPr anchor="ctr"/>
                </a:tc>
                <a:tc>
                  <a:txBody>
                    <a:bodyPr/>
                    <a:lstStyle/>
                    <a:p>
                      <a:r>
                        <a:rPr kumimoji="1" lang="ja-JP" altLang="en-US" sz="1000" dirty="0"/>
                        <a:t>火災</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121</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35262591"/>
                  </a:ext>
                </a:extLst>
              </a:tr>
              <a:tr h="0">
                <a:tc vMerge="1">
                  <a:txBody>
                    <a:bodyPr/>
                    <a:lstStyle/>
                    <a:p>
                      <a:endParaRPr kumimoji="1" lang="ja-JP" altLang="en-US" sz="1050" dirty="0"/>
                    </a:p>
                  </a:txBody>
                  <a:tcPr anchor="ctr"/>
                </a:tc>
                <a:tc>
                  <a:txBody>
                    <a:bodyPr/>
                    <a:lstStyle/>
                    <a:p>
                      <a:r>
                        <a:rPr kumimoji="1" lang="ja-JP" altLang="en-US" sz="1000" dirty="0"/>
                        <a:t>家具の転倒等</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76</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47659182"/>
                  </a:ext>
                </a:extLst>
              </a:tr>
              <a:tr h="0">
                <a:tc vMerge="1">
                  <a:txBody>
                    <a:bodyPr/>
                    <a:lstStyle/>
                    <a:p>
                      <a:endParaRPr kumimoji="1" lang="ja-JP" altLang="en-US" sz="1050" dirty="0"/>
                    </a:p>
                  </a:txBody>
                  <a:tcPr anchor="ctr"/>
                </a:tc>
                <a:tc>
                  <a:txBody>
                    <a:bodyPr/>
                    <a:lstStyle/>
                    <a:p>
                      <a:r>
                        <a:rPr kumimoji="1" lang="ja-JP" altLang="en-US" sz="1000" dirty="0"/>
                        <a:t>土砂災害</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11</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0599187"/>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人的被害（負傷者）</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人的被害（負傷者）</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16,254</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05613817"/>
                  </a:ext>
                </a:extLst>
              </a:tr>
              <a:tr h="0">
                <a:tc rowSpan="6">
                  <a:txBody>
                    <a:bodyPr/>
                    <a:lstStyle/>
                    <a:p>
                      <a:r>
                        <a:rPr kumimoji="1" lang="ja-JP" altLang="en-US" sz="1000" dirty="0"/>
                        <a:t>要因別</a:t>
                      </a:r>
                      <a:endParaRPr kumimoji="1" lang="en-US" altLang="ja-JP" sz="1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揺れ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14,943</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6963774"/>
                  </a:ext>
                </a:extLst>
              </a:tr>
              <a:tr h="0">
                <a:tc vMerge="1">
                  <a:txBody>
                    <a:bodyPr/>
                    <a:lstStyle/>
                    <a:p>
                      <a:endParaRPr kumimoji="1" lang="en-US" altLang="ja-JP" sz="1050" dirty="0"/>
                    </a:p>
                  </a:txBody>
                  <a:tcPr anchor="ctr"/>
                </a:tc>
                <a:tc>
                  <a:txBody>
                    <a:bodyPr/>
                    <a:lstStyle/>
                    <a:p>
                      <a:r>
                        <a:rPr kumimoji="1" lang="ja-JP" altLang="en-US" sz="1000" dirty="0"/>
                        <a:t>家具の転倒等</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1,229</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4015502"/>
                  </a:ext>
                </a:extLst>
              </a:tr>
              <a:tr h="0">
                <a:tc vMerge="1">
                  <a:txBody>
                    <a:bodyPr/>
                    <a:lstStyle/>
                    <a:p>
                      <a:endParaRPr kumimoji="1" lang="en-US" altLang="ja-JP" sz="1050" dirty="0"/>
                    </a:p>
                  </a:txBody>
                  <a:tcPr anchor="ctr"/>
                </a:tc>
                <a:tc>
                  <a:txBody>
                    <a:bodyPr/>
                    <a:lstStyle/>
                    <a:p>
                      <a:r>
                        <a:rPr kumimoji="1" lang="ja-JP" altLang="en-US" sz="1000" dirty="0"/>
                        <a:t>火災</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69</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88173314"/>
                  </a:ext>
                </a:extLst>
              </a:tr>
              <a:tr h="0">
                <a:tc vMerge="1">
                  <a:txBody>
                    <a:bodyPr/>
                    <a:lstStyle/>
                    <a:p>
                      <a:endParaRPr kumimoji="1" lang="en-US" altLang="ja-JP" sz="1050" dirty="0"/>
                    </a:p>
                  </a:txBody>
                  <a:tcPr anchor="ctr"/>
                </a:tc>
                <a:tc>
                  <a:txBody>
                    <a:bodyPr/>
                    <a:lstStyle/>
                    <a:p>
                      <a:r>
                        <a:rPr kumimoji="1" lang="ja-JP" altLang="en-US" sz="1000" dirty="0"/>
                        <a:t>土砂災害</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13</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1187962"/>
                  </a:ext>
                </a:extLst>
              </a:tr>
              <a:tr h="0">
                <a:tc vMerge="1">
                  <a:txBody>
                    <a:bodyPr/>
                    <a:lstStyle/>
                    <a:p>
                      <a:endParaRPr kumimoji="1" lang="en-US" altLang="ja-JP" sz="1050" dirty="0"/>
                    </a:p>
                  </a:txBody>
                  <a:tcPr anchor="ctr"/>
                </a:tc>
                <a:tc>
                  <a:txBody>
                    <a:bodyPr/>
                    <a:lstStyle/>
                    <a:p>
                      <a:r>
                        <a:rPr kumimoji="1" lang="ja-JP" altLang="en-US" sz="800" dirty="0"/>
                        <a:t>ブロック塀・</a:t>
                      </a:r>
                      <a:endParaRPr kumimoji="1" lang="en-US" altLang="ja-JP" sz="800" dirty="0"/>
                    </a:p>
                    <a:p>
                      <a:r>
                        <a:rPr kumimoji="1" lang="ja-JP" altLang="en-US" sz="800" dirty="0"/>
                        <a:t>自動販売機の転倒</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95217851"/>
                  </a:ext>
                </a:extLst>
              </a:tr>
              <a:tr h="0">
                <a:tc vMerge="1">
                  <a:txBody>
                    <a:bodyPr/>
                    <a:lstStyle/>
                    <a:p>
                      <a:endParaRPr kumimoji="1" lang="en-US" altLang="ja-JP" sz="1050" dirty="0"/>
                    </a:p>
                  </a:txBody>
                  <a:tcPr anchor="ctr"/>
                </a:tc>
                <a:tc>
                  <a:txBody>
                    <a:bodyPr/>
                    <a:lstStyle/>
                    <a:p>
                      <a:r>
                        <a:rPr kumimoji="1" lang="ja-JP" altLang="en-US" sz="1000" dirty="0"/>
                        <a:t>屋外転倒物・落下物</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60610"/>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避難者（</a:t>
                      </a:r>
                      <a:r>
                        <a:rPr kumimoji="1" lang="en-US" altLang="ja-JP" sz="1000" dirty="0"/>
                        <a:t>1</a:t>
                      </a:r>
                      <a:r>
                        <a:rPr kumimoji="1" lang="ja-JP" altLang="en-US" sz="1000" dirty="0"/>
                        <a:t>週間後）</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避難者（</a:t>
                      </a:r>
                      <a:r>
                        <a:rPr kumimoji="1" lang="en-US" altLang="ja-JP" sz="1050" dirty="0"/>
                        <a:t>1</a:t>
                      </a:r>
                      <a:r>
                        <a:rPr kumimoji="1" lang="ja-JP" altLang="en-US" sz="1050" dirty="0"/>
                        <a:t>週間後）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140,329</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29670345"/>
                  </a:ext>
                </a:extLst>
              </a:tr>
              <a:tr h="0">
                <a:tc rowSpan="2">
                  <a:txBody>
                    <a:bodyPr/>
                    <a:lstStyle/>
                    <a:p>
                      <a:r>
                        <a:rPr kumimoji="1" lang="ja-JP" altLang="en-US" sz="1000" dirty="0"/>
                        <a:t>要因別</a:t>
                      </a:r>
                      <a:endParaRPr kumimoji="1" lang="en-US" altLang="ja-JP" sz="1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避難所内</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70,164</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45889605"/>
                  </a:ext>
                </a:extLst>
              </a:tr>
              <a:tr h="0">
                <a:tc vMerge="1">
                  <a:txBody>
                    <a:bodyPr/>
                    <a:lstStyle/>
                    <a:p>
                      <a:endParaRPr kumimoji="1" lang="ja-JP" altLang="en-US" sz="1050" dirty="0"/>
                    </a:p>
                  </a:txBody>
                  <a:tcPr anchor="ctr"/>
                </a:tc>
                <a:tc>
                  <a:txBody>
                    <a:bodyPr/>
                    <a:lstStyle/>
                    <a:p>
                      <a:r>
                        <a:rPr kumimoji="1" lang="ja-JP" altLang="en-US" sz="1000" dirty="0"/>
                        <a:t>避難所外</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70,164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7998373"/>
                  </a:ext>
                </a:extLst>
              </a:tr>
            </a:tbl>
          </a:graphicData>
        </a:graphic>
      </p:graphicFrame>
      <p:pic>
        <p:nvPicPr>
          <p:cNvPr id="7" name="図 6">
            <a:extLst>
              <a:ext uri="{FF2B5EF4-FFF2-40B4-BE49-F238E27FC236}">
                <a16:creationId xmlns:a16="http://schemas.microsoft.com/office/drawing/2014/main" id="{E63C44C9-F319-02A1-0DB5-9BD345636F06}"/>
              </a:ext>
            </a:extLst>
          </p:cNvPr>
          <p:cNvPicPr>
            <a:picLocks noChangeAspect="1"/>
          </p:cNvPicPr>
          <p:nvPr/>
        </p:nvPicPr>
        <p:blipFill>
          <a:blip r:embed="rId4"/>
          <a:stretch>
            <a:fillRect/>
          </a:stretch>
        </p:blipFill>
        <p:spPr>
          <a:xfrm>
            <a:off x="1152000" y="4356000"/>
            <a:ext cx="2500029" cy="2203149"/>
          </a:xfrm>
          <a:prstGeom prst="rect">
            <a:avLst/>
          </a:prstGeom>
        </p:spPr>
      </p:pic>
      <p:pic>
        <p:nvPicPr>
          <p:cNvPr id="8" name="図 7">
            <a:extLst>
              <a:ext uri="{FF2B5EF4-FFF2-40B4-BE49-F238E27FC236}">
                <a16:creationId xmlns:a16="http://schemas.microsoft.com/office/drawing/2014/main" id="{9BCC2D43-90A1-0CEB-D587-41D65D1652DD}"/>
              </a:ext>
            </a:extLst>
          </p:cNvPr>
          <p:cNvPicPr>
            <a:picLocks noChangeAspect="1"/>
          </p:cNvPicPr>
          <p:nvPr/>
        </p:nvPicPr>
        <p:blipFill>
          <a:blip r:embed="rId5"/>
          <a:stretch>
            <a:fillRect/>
          </a:stretch>
        </p:blipFill>
        <p:spPr>
          <a:xfrm>
            <a:off x="395919" y="5756238"/>
            <a:ext cx="741521" cy="711690"/>
          </a:xfrm>
          <a:prstGeom prst="rect">
            <a:avLst/>
          </a:prstGeom>
        </p:spPr>
      </p:pic>
      <p:sp>
        <p:nvSpPr>
          <p:cNvPr id="5" name="テキスト ボックス 4">
            <a:extLst>
              <a:ext uri="{FF2B5EF4-FFF2-40B4-BE49-F238E27FC236}">
                <a16:creationId xmlns:a16="http://schemas.microsoft.com/office/drawing/2014/main" id="{A699FC86-45E7-78E3-DD67-63E8D23CE52A}"/>
              </a:ext>
            </a:extLst>
          </p:cNvPr>
          <p:cNvSpPr txBox="1"/>
          <p:nvPr/>
        </p:nvSpPr>
        <p:spPr>
          <a:xfrm>
            <a:off x="3667551" y="5686998"/>
            <a:ext cx="904449" cy="784830"/>
          </a:xfrm>
          <a:prstGeom prst="rect">
            <a:avLst/>
          </a:prstGeom>
          <a:noFill/>
        </p:spPr>
        <p:txBody>
          <a:bodyPr wrap="square" rtlCol="0">
            <a:spAutoFit/>
          </a:bodyPr>
          <a:lstStyle/>
          <a:p>
            <a:pPr algn="just"/>
            <a:r>
              <a:rPr kumimoji="1" lang="en-US" altLang="ja-JP" sz="900" dirty="0"/>
              <a:t>※</a:t>
            </a:r>
            <a:r>
              <a:rPr kumimoji="1" lang="ja-JP" altLang="en-US" sz="900" dirty="0"/>
              <a:t>液状化危険度はあくまでも予測結果であることに留意が必要です。</a:t>
            </a:r>
          </a:p>
        </p:txBody>
      </p:sp>
      <p:sp>
        <p:nvSpPr>
          <p:cNvPr id="3" name="テキスト ボックス 2">
            <a:extLst>
              <a:ext uri="{FF2B5EF4-FFF2-40B4-BE49-F238E27FC236}">
                <a16:creationId xmlns:a16="http://schemas.microsoft.com/office/drawing/2014/main" id="{3B26E299-F406-D3FB-85C0-D551D0719759}"/>
              </a:ext>
            </a:extLst>
          </p:cNvPr>
          <p:cNvSpPr txBox="1"/>
          <p:nvPr/>
        </p:nvSpPr>
        <p:spPr>
          <a:xfrm>
            <a:off x="1592564" y="4347489"/>
            <a:ext cx="2522707" cy="276999"/>
          </a:xfrm>
          <a:prstGeom prst="rect">
            <a:avLst/>
          </a:prstGeom>
          <a:noFill/>
        </p:spPr>
        <p:txBody>
          <a:bodyPr wrap="square" rtlCol="0">
            <a:spAutoFit/>
          </a:bodyPr>
          <a:lstStyle/>
          <a:p>
            <a:pPr algn="ctr"/>
            <a:r>
              <a:rPr kumimoji="1" lang="ja-JP" altLang="en-US" sz="1200" dirty="0"/>
              <a:t>＜液状化危険度分布＞</a:t>
            </a:r>
          </a:p>
        </p:txBody>
      </p:sp>
    </p:spTree>
    <p:extLst>
      <p:ext uri="{BB962C8B-B14F-4D97-AF65-F5344CB8AC3E}">
        <p14:creationId xmlns:p14="http://schemas.microsoft.com/office/powerpoint/2010/main" val="2127057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マップ&#10;&#10;自動的に生成された説明">
            <a:extLst>
              <a:ext uri="{FF2B5EF4-FFF2-40B4-BE49-F238E27FC236}">
                <a16:creationId xmlns:a16="http://schemas.microsoft.com/office/drawing/2014/main" id="{E9AD4931-5466-D3D5-0E74-750B5613ED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4315"/>
          <a:stretch/>
        </p:blipFill>
        <p:spPr>
          <a:xfrm>
            <a:off x="540000" y="541392"/>
            <a:ext cx="3544996" cy="3787200"/>
          </a:xfrm>
          <a:prstGeom prst="rect">
            <a:avLst/>
          </a:prstGeom>
          <a:ln>
            <a:solidFill>
              <a:schemeClr val="tx1"/>
            </a:solidFill>
          </a:ln>
        </p:spPr>
      </p:pic>
      <p:sp>
        <p:nvSpPr>
          <p:cNvPr id="2" name="テキスト ボックス 1">
            <a:extLst>
              <a:ext uri="{FF2B5EF4-FFF2-40B4-BE49-F238E27FC236}">
                <a16:creationId xmlns:a16="http://schemas.microsoft.com/office/drawing/2014/main" id="{D4D5832A-5051-B1F9-C9A4-698AE7ECC471}"/>
              </a:ext>
            </a:extLst>
          </p:cNvPr>
          <p:cNvSpPr txBox="1"/>
          <p:nvPr/>
        </p:nvSpPr>
        <p:spPr>
          <a:xfrm>
            <a:off x="4212000" y="435600"/>
            <a:ext cx="4935600" cy="828000"/>
          </a:xfrm>
          <a:prstGeom prst="rect">
            <a:avLst/>
          </a:prstGeom>
          <a:noFill/>
        </p:spPr>
        <p:txBody>
          <a:bodyPr wrap="square" rtlCol="0">
            <a:noAutofit/>
          </a:bodyPr>
          <a:lstStyle/>
          <a:p>
            <a:pPr marL="360363" indent="-360363" algn="just"/>
            <a:r>
              <a:rPr lang="ja-JP" altLang="en-US" sz="1600" dirty="0"/>
              <a:t>○　震源断層に近い県東部及び富士五湖地域の揺れが比較的大きく、富士五湖地域の一部の地域で最大震度</a:t>
            </a:r>
            <a:r>
              <a:rPr lang="en-US" altLang="ja-JP" sz="1600" dirty="0"/>
              <a:t>6</a:t>
            </a:r>
            <a:r>
              <a:rPr lang="ja-JP" altLang="en-US" sz="1600" dirty="0"/>
              <a:t>強の揺れが想定されます。</a:t>
            </a:r>
          </a:p>
          <a:p>
            <a:pPr algn="just"/>
            <a:endParaRPr kumimoji="1" lang="ja-JP" altLang="en-US" sz="1600" dirty="0"/>
          </a:p>
        </p:txBody>
      </p:sp>
      <p:sp>
        <p:nvSpPr>
          <p:cNvPr id="13" name="タイトル 3">
            <a:extLst>
              <a:ext uri="{FF2B5EF4-FFF2-40B4-BE49-F238E27FC236}">
                <a16:creationId xmlns:a16="http://schemas.microsoft.com/office/drawing/2014/main" id="{FE60FD26-1677-EE15-81E2-12A79752D4AB}"/>
              </a:ext>
            </a:extLst>
          </p:cNvPr>
          <p:cNvSpPr>
            <a:spLocks noGrp="1"/>
          </p:cNvSpPr>
          <p:nvPr>
            <p:ph type="title"/>
          </p:nvPr>
        </p:nvSpPr>
        <p:spPr>
          <a:xfrm>
            <a:off x="0" y="0"/>
            <a:ext cx="9144000" cy="453464"/>
          </a:xfrm>
        </p:spPr>
        <p:txBody>
          <a:bodyPr>
            <a:normAutofit/>
          </a:bodyPr>
          <a:lstStyle/>
          <a:p>
            <a:pPr algn="ctr"/>
            <a:r>
              <a:rPr lang="ja-JP" altLang="en-US" sz="2200" dirty="0"/>
              <a:t>４</a:t>
            </a:r>
            <a:r>
              <a:rPr lang="en-US" altLang="ja-JP" sz="2200" dirty="0"/>
              <a:t>-</a:t>
            </a:r>
            <a:r>
              <a:rPr lang="ja-JP" altLang="en-US" sz="2200" dirty="0"/>
              <a:t>３．山梨県の被害想定（首都直下地震</a:t>
            </a:r>
            <a:r>
              <a:rPr lang="en-US" altLang="ja-JP" sz="2200" dirty="0"/>
              <a:t>M7</a:t>
            </a:r>
            <a:r>
              <a:rPr lang="ja-JP" altLang="en-US" sz="2200" dirty="0"/>
              <a:t>（立川市直下））</a:t>
            </a:r>
          </a:p>
        </p:txBody>
      </p:sp>
      <p:graphicFrame>
        <p:nvGraphicFramePr>
          <p:cNvPr id="4" name="表 7">
            <a:extLst>
              <a:ext uri="{FF2B5EF4-FFF2-40B4-BE49-F238E27FC236}">
                <a16:creationId xmlns:a16="http://schemas.microsoft.com/office/drawing/2014/main" id="{34DE74F2-E9C4-66D3-0689-7DFDE7EDEF4B}"/>
              </a:ext>
            </a:extLst>
          </p:cNvPr>
          <p:cNvGraphicFramePr>
            <a:graphicFrameLocks noGrp="1"/>
          </p:cNvGraphicFramePr>
          <p:nvPr>
            <p:extLst>
              <p:ext uri="{D42A27DB-BD31-4B8C-83A1-F6EECF244321}">
                <p14:modId xmlns:p14="http://schemas.microsoft.com/office/powerpoint/2010/main" val="1530633310"/>
              </p:ext>
            </p:extLst>
          </p:nvPr>
        </p:nvGraphicFramePr>
        <p:xfrm>
          <a:off x="5400000" y="1242000"/>
          <a:ext cx="3112135" cy="4968240"/>
        </p:xfrm>
        <a:graphic>
          <a:graphicData uri="http://schemas.openxmlformats.org/drawingml/2006/table">
            <a:tbl>
              <a:tblPr bandRow="1">
                <a:tableStyleId>{7DF18680-E054-41AD-8BC1-D1AEF772440D}</a:tableStyleId>
              </a:tblPr>
              <a:tblGrid>
                <a:gridCol w="613354">
                  <a:extLst>
                    <a:ext uri="{9D8B030D-6E8A-4147-A177-3AD203B41FA5}">
                      <a16:colId xmlns:a16="http://schemas.microsoft.com/office/drawing/2014/main" val="3783778454"/>
                    </a:ext>
                  </a:extLst>
                </a:gridCol>
                <a:gridCol w="1459806">
                  <a:extLst>
                    <a:ext uri="{9D8B030D-6E8A-4147-A177-3AD203B41FA5}">
                      <a16:colId xmlns:a16="http://schemas.microsoft.com/office/drawing/2014/main" val="20436948"/>
                    </a:ext>
                  </a:extLst>
                </a:gridCol>
                <a:gridCol w="719528">
                  <a:extLst>
                    <a:ext uri="{9D8B030D-6E8A-4147-A177-3AD203B41FA5}">
                      <a16:colId xmlns:a16="http://schemas.microsoft.com/office/drawing/2014/main" val="2653015307"/>
                    </a:ext>
                  </a:extLst>
                </a:gridCol>
                <a:gridCol w="319447">
                  <a:extLst>
                    <a:ext uri="{9D8B030D-6E8A-4147-A177-3AD203B41FA5}">
                      <a16:colId xmlns:a16="http://schemas.microsoft.com/office/drawing/2014/main" val="1188586964"/>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建物被害（全壊・全焼）</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建物被害（全壊）</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4,299</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6869789"/>
                  </a:ext>
                </a:extLst>
              </a:tr>
              <a:tr h="0">
                <a:tc rowSpan="4">
                  <a:txBody>
                    <a:bodyPr/>
                    <a:lstStyle/>
                    <a:p>
                      <a:r>
                        <a:rPr kumimoji="1" lang="ja-JP" altLang="en-US" sz="1000" dirty="0"/>
                        <a:t>要因別</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揺れ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3,235</a:t>
                      </a:r>
                    </a:p>
                  </a:txBody>
                  <a:tcPr marL="9525" marR="9525" marT="9525" marB="0" anchor="ct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78219062"/>
                  </a:ext>
                </a:extLst>
              </a:tr>
              <a:tr h="0">
                <a:tc vMerge="1">
                  <a:txBody>
                    <a:bodyPr/>
                    <a:lstStyle/>
                    <a:p>
                      <a:endParaRPr kumimoji="1" lang="ja-JP" altLang="en-US" sz="1050" dirty="0"/>
                    </a:p>
                  </a:txBody>
                  <a:tcPr anchor="ctr"/>
                </a:tc>
                <a:tc>
                  <a:txBody>
                    <a:bodyPr/>
                    <a:lstStyle/>
                    <a:p>
                      <a:r>
                        <a:rPr kumimoji="1" lang="ja-JP" altLang="en-US" sz="1000" dirty="0"/>
                        <a:t>液状化</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770</a:t>
                      </a:r>
                    </a:p>
                  </a:txBody>
                  <a:tcPr marL="9525" marR="9525" marT="9525" marB="0" anchor="ct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55412749"/>
                  </a:ext>
                </a:extLst>
              </a:tr>
              <a:tr h="0">
                <a:tc vMerge="1">
                  <a:txBody>
                    <a:bodyPr/>
                    <a:lstStyle/>
                    <a:p>
                      <a:endParaRPr kumimoji="1" lang="ja-JP" altLang="en-US" sz="1050" dirty="0"/>
                    </a:p>
                  </a:txBody>
                  <a:tcPr anchor="ctr"/>
                </a:tc>
                <a:tc>
                  <a:txBody>
                    <a:bodyPr/>
                    <a:lstStyle/>
                    <a:p>
                      <a:r>
                        <a:rPr kumimoji="1" lang="ja-JP" altLang="en-US" sz="1000" dirty="0"/>
                        <a:t>火災</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229</a:t>
                      </a:r>
                    </a:p>
                  </a:txBody>
                  <a:tcPr marL="9525" marR="9525" marT="9525" marB="0" anchor="ct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76807697"/>
                  </a:ext>
                </a:extLst>
              </a:tr>
              <a:tr h="0">
                <a:tc vMerge="1">
                  <a:txBody>
                    <a:bodyPr/>
                    <a:lstStyle/>
                    <a:p>
                      <a:endParaRPr kumimoji="1" lang="ja-JP" altLang="en-US" sz="1050" dirty="0"/>
                    </a:p>
                  </a:txBody>
                  <a:tcPr anchor="ctr"/>
                </a:tc>
                <a:tc>
                  <a:txBody>
                    <a:bodyPr/>
                    <a:lstStyle/>
                    <a:p>
                      <a:r>
                        <a:rPr kumimoji="1" lang="ja-JP" altLang="en-US" sz="1000" dirty="0"/>
                        <a:t>土砂災害</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65</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2311887"/>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人的被害（死者）</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人的被害（死者）</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202</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dirty="0"/>
                        <a:t>人</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83237636"/>
                  </a:ext>
                </a:extLst>
              </a:tr>
              <a:tr h="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要因別</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揺れ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193</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2746831"/>
                  </a:ext>
                </a:extLst>
              </a:tr>
              <a:tr h="0">
                <a:tc vMerge="1">
                  <a:txBody>
                    <a:bodyPr/>
                    <a:lstStyle/>
                    <a:p>
                      <a:endParaRPr kumimoji="1" lang="ja-JP" altLang="en-US" sz="1050" dirty="0"/>
                    </a:p>
                  </a:txBody>
                  <a:tcPr anchor="ctr"/>
                </a:tc>
                <a:tc>
                  <a:txBody>
                    <a:bodyPr/>
                    <a:lstStyle/>
                    <a:p>
                      <a:r>
                        <a:rPr kumimoji="1" lang="ja-JP" altLang="en-US" sz="1000" dirty="0"/>
                        <a:t>土砂災害</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5</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35262591"/>
                  </a:ext>
                </a:extLst>
              </a:tr>
              <a:tr h="0">
                <a:tc vMerge="1">
                  <a:txBody>
                    <a:bodyPr/>
                    <a:lstStyle/>
                    <a:p>
                      <a:endParaRPr kumimoji="1" lang="ja-JP" altLang="en-US" sz="1050" dirty="0"/>
                    </a:p>
                  </a:txBody>
                  <a:tcPr anchor="ctr"/>
                </a:tc>
                <a:tc>
                  <a:txBody>
                    <a:bodyPr/>
                    <a:lstStyle/>
                    <a:p>
                      <a:r>
                        <a:rPr kumimoji="1" lang="ja-JP" altLang="en-US" sz="1000" dirty="0"/>
                        <a:t>家具の転倒等</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4</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47659182"/>
                  </a:ext>
                </a:extLst>
              </a:tr>
              <a:tr h="0">
                <a:tc vMerge="1">
                  <a:txBody>
                    <a:bodyPr/>
                    <a:lstStyle/>
                    <a:p>
                      <a:endParaRPr kumimoji="1" lang="ja-JP" altLang="en-US" sz="1050" dirty="0"/>
                    </a:p>
                  </a:txBody>
                  <a:tcPr anchor="ctr"/>
                </a:tc>
                <a:tc>
                  <a:txBody>
                    <a:bodyPr/>
                    <a:lstStyle/>
                    <a:p>
                      <a:r>
                        <a:rPr kumimoji="1" lang="ja-JP" altLang="en-US" sz="1000" dirty="0"/>
                        <a:t>火災</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0599187"/>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人的被害（負傷者）</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人的被害（負傷者）</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1,612</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05613817"/>
                  </a:ext>
                </a:extLst>
              </a:tr>
              <a:tr h="0">
                <a:tc rowSpan="6">
                  <a:txBody>
                    <a:bodyPr/>
                    <a:lstStyle/>
                    <a:p>
                      <a:r>
                        <a:rPr kumimoji="1" lang="ja-JP" altLang="en-US" sz="1000" dirty="0"/>
                        <a:t>要因別</a:t>
                      </a:r>
                      <a:endParaRPr kumimoji="1" lang="en-US" altLang="ja-JP" sz="1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揺れ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1,501</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6963774"/>
                  </a:ext>
                </a:extLst>
              </a:tr>
              <a:tr h="0">
                <a:tc vMerge="1">
                  <a:txBody>
                    <a:bodyPr/>
                    <a:lstStyle/>
                    <a:p>
                      <a:endParaRPr kumimoji="1" lang="en-US" altLang="ja-JP" sz="1050" dirty="0"/>
                    </a:p>
                  </a:txBody>
                  <a:tcPr anchor="ctr"/>
                </a:tc>
                <a:tc>
                  <a:txBody>
                    <a:bodyPr/>
                    <a:lstStyle/>
                    <a:p>
                      <a:r>
                        <a:rPr kumimoji="1" lang="ja-JP" altLang="en-US" sz="1000" dirty="0"/>
                        <a:t>家具の転倒等</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104</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4015502"/>
                  </a:ext>
                </a:extLst>
              </a:tr>
              <a:tr h="0">
                <a:tc vMerge="1">
                  <a:txBody>
                    <a:bodyPr/>
                    <a:lstStyle/>
                    <a:p>
                      <a:endParaRPr kumimoji="1" lang="en-US" altLang="ja-JP" sz="1050" dirty="0"/>
                    </a:p>
                  </a:txBody>
                  <a:tcPr anchor="ctr"/>
                </a:tc>
                <a:tc>
                  <a:txBody>
                    <a:bodyPr/>
                    <a:lstStyle/>
                    <a:p>
                      <a:r>
                        <a:rPr kumimoji="1" lang="ja-JP" altLang="en-US" sz="1000" dirty="0"/>
                        <a:t>土砂災害</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6</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88173314"/>
                  </a:ext>
                </a:extLst>
              </a:tr>
              <a:tr h="0">
                <a:tc vMerge="1">
                  <a:txBody>
                    <a:bodyPr/>
                    <a:lstStyle/>
                    <a:p>
                      <a:endParaRPr kumimoji="1" lang="en-US" altLang="ja-JP" sz="1050" dirty="0"/>
                    </a:p>
                  </a:txBody>
                  <a:tcPr anchor="ctr"/>
                </a:tc>
                <a:tc>
                  <a:txBody>
                    <a:bodyPr/>
                    <a:lstStyle/>
                    <a:p>
                      <a:r>
                        <a:rPr kumimoji="1" lang="ja-JP" altLang="en-US" sz="1000" dirty="0"/>
                        <a:t>火災</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1187962"/>
                  </a:ext>
                </a:extLst>
              </a:tr>
              <a:tr h="0">
                <a:tc vMerge="1">
                  <a:txBody>
                    <a:bodyPr/>
                    <a:lstStyle/>
                    <a:p>
                      <a:endParaRPr kumimoji="1" lang="en-US" altLang="ja-JP" sz="1050" dirty="0"/>
                    </a:p>
                  </a:txBody>
                  <a:tcPr anchor="ctr"/>
                </a:tc>
                <a:tc>
                  <a:txBody>
                    <a:bodyPr/>
                    <a:lstStyle/>
                    <a:p>
                      <a:r>
                        <a:rPr kumimoji="1" lang="ja-JP" altLang="en-US" sz="800" dirty="0"/>
                        <a:t>ブロック塀・</a:t>
                      </a:r>
                      <a:endParaRPr kumimoji="1" lang="en-US" altLang="ja-JP" sz="800" dirty="0"/>
                    </a:p>
                    <a:p>
                      <a:r>
                        <a:rPr kumimoji="1" lang="ja-JP" altLang="en-US" sz="800" dirty="0"/>
                        <a:t>自動販売機の転倒</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95217851"/>
                  </a:ext>
                </a:extLst>
              </a:tr>
              <a:tr h="0">
                <a:tc vMerge="1">
                  <a:txBody>
                    <a:bodyPr/>
                    <a:lstStyle/>
                    <a:p>
                      <a:endParaRPr kumimoji="1" lang="en-US" altLang="ja-JP" sz="1050" dirty="0"/>
                    </a:p>
                  </a:txBody>
                  <a:tcPr anchor="ctr"/>
                </a:tc>
                <a:tc>
                  <a:txBody>
                    <a:bodyPr/>
                    <a:lstStyle/>
                    <a:p>
                      <a:r>
                        <a:rPr kumimoji="1" lang="ja-JP" altLang="en-US" sz="1000" dirty="0"/>
                        <a:t>屋外転倒物・落下物</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60610"/>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避難者（</a:t>
                      </a:r>
                      <a:r>
                        <a:rPr kumimoji="1" lang="en-US" altLang="ja-JP" sz="1000" dirty="0"/>
                        <a:t>1</a:t>
                      </a:r>
                      <a:r>
                        <a:rPr kumimoji="1" lang="ja-JP" altLang="en-US" sz="1000" dirty="0"/>
                        <a:t>週間後）</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避難者（</a:t>
                      </a:r>
                      <a:r>
                        <a:rPr kumimoji="1" lang="en-US" altLang="ja-JP" sz="1050" dirty="0"/>
                        <a:t>1</a:t>
                      </a:r>
                      <a:r>
                        <a:rPr kumimoji="1" lang="ja-JP" altLang="en-US" sz="1050" dirty="0"/>
                        <a:t>週間後）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9,738</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29670345"/>
                  </a:ext>
                </a:extLst>
              </a:tr>
              <a:tr h="0">
                <a:tc rowSpan="2">
                  <a:txBody>
                    <a:bodyPr/>
                    <a:lstStyle/>
                    <a:p>
                      <a:r>
                        <a:rPr kumimoji="1" lang="ja-JP" altLang="en-US" sz="1000" dirty="0"/>
                        <a:t>要因別</a:t>
                      </a:r>
                      <a:endParaRPr kumimoji="1" lang="en-US" altLang="ja-JP" sz="1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避難所内</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4,869</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45889605"/>
                  </a:ext>
                </a:extLst>
              </a:tr>
              <a:tr h="0">
                <a:tc vMerge="1">
                  <a:txBody>
                    <a:bodyPr/>
                    <a:lstStyle/>
                    <a:p>
                      <a:endParaRPr kumimoji="1" lang="ja-JP" altLang="en-US" sz="1050" dirty="0"/>
                    </a:p>
                  </a:txBody>
                  <a:tcPr anchor="ctr"/>
                </a:tc>
                <a:tc>
                  <a:txBody>
                    <a:bodyPr/>
                    <a:lstStyle/>
                    <a:p>
                      <a:r>
                        <a:rPr kumimoji="1" lang="ja-JP" altLang="en-US" sz="1000" dirty="0"/>
                        <a:t>避難所外</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4,869</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7998373"/>
                  </a:ext>
                </a:extLst>
              </a:tr>
            </a:tbl>
          </a:graphicData>
        </a:graphic>
      </p:graphicFrame>
      <p:pic>
        <p:nvPicPr>
          <p:cNvPr id="7" name="図 6">
            <a:extLst>
              <a:ext uri="{FF2B5EF4-FFF2-40B4-BE49-F238E27FC236}">
                <a16:creationId xmlns:a16="http://schemas.microsoft.com/office/drawing/2014/main" id="{49E0834E-F171-8210-3112-847640EA128C}"/>
              </a:ext>
            </a:extLst>
          </p:cNvPr>
          <p:cNvPicPr>
            <a:picLocks noChangeAspect="1"/>
          </p:cNvPicPr>
          <p:nvPr/>
        </p:nvPicPr>
        <p:blipFill>
          <a:blip r:embed="rId3"/>
          <a:stretch>
            <a:fillRect/>
          </a:stretch>
        </p:blipFill>
        <p:spPr>
          <a:xfrm>
            <a:off x="1152000" y="4356000"/>
            <a:ext cx="2502000" cy="2194461"/>
          </a:xfrm>
          <a:prstGeom prst="rect">
            <a:avLst/>
          </a:prstGeom>
        </p:spPr>
      </p:pic>
      <p:sp>
        <p:nvSpPr>
          <p:cNvPr id="3" name="テキスト ボックス 2">
            <a:extLst>
              <a:ext uri="{FF2B5EF4-FFF2-40B4-BE49-F238E27FC236}">
                <a16:creationId xmlns:a16="http://schemas.microsoft.com/office/drawing/2014/main" id="{7901FECC-5E28-0F5D-7A46-52438CB02E87}"/>
              </a:ext>
            </a:extLst>
          </p:cNvPr>
          <p:cNvSpPr txBox="1"/>
          <p:nvPr/>
        </p:nvSpPr>
        <p:spPr>
          <a:xfrm>
            <a:off x="5187874" y="6168300"/>
            <a:ext cx="3956125" cy="507831"/>
          </a:xfrm>
          <a:prstGeom prst="rect">
            <a:avLst/>
          </a:prstGeom>
          <a:noFill/>
        </p:spPr>
        <p:txBody>
          <a:bodyPr wrap="square" rtlCol="0">
            <a:spAutoFit/>
          </a:bodyPr>
          <a:lstStyle/>
          <a:p>
            <a:pPr marL="180975" indent="-180975" algn="just"/>
            <a:r>
              <a:rPr kumimoji="1" lang="en-US" altLang="ja-JP" sz="900" dirty="0"/>
              <a:t>※</a:t>
            </a:r>
            <a:r>
              <a:rPr kumimoji="1" lang="ja-JP" altLang="en-US" sz="900" dirty="0">
                <a:latin typeface="ＭＳ Ｐゴシック" panose="020B0600070205080204" pitchFamily="50" charset="-128"/>
                <a:ea typeface="ＭＳ Ｐゴシック" panose="020B0600070205080204" pitchFamily="50" charset="-128"/>
              </a:rPr>
              <a:t>建物被害・避難者は最大となる冬</a:t>
            </a:r>
            <a:r>
              <a:rPr kumimoji="1" lang="en-US" altLang="ja-JP" sz="900" dirty="0">
                <a:latin typeface="ＭＳ Ｐゴシック" panose="020B0600070205080204" pitchFamily="50" charset="-128"/>
                <a:ea typeface="ＭＳ Ｐゴシック" panose="020B0600070205080204" pitchFamily="50" charset="-128"/>
              </a:rPr>
              <a:t>18</a:t>
            </a:r>
            <a:r>
              <a:rPr kumimoji="1" lang="ja-JP" altLang="en-US" sz="900" dirty="0">
                <a:latin typeface="ＭＳ Ｐゴシック" panose="020B0600070205080204" pitchFamily="50" charset="-128"/>
                <a:ea typeface="ＭＳ Ｐゴシック" panose="020B0600070205080204" pitchFamily="50" charset="-128"/>
              </a:rPr>
              <a:t>時風速</a:t>
            </a:r>
            <a:r>
              <a:rPr kumimoji="1" lang="en-US" altLang="ja-JP" sz="900" dirty="0">
                <a:latin typeface="ＭＳ Ｐゴシック" panose="020B0600070205080204" pitchFamily="50" charset="-128"/>
                <a:ea typeface="ＭＳ Ｐゴシック" panose="020B0600070205080204" pitchFamily="50" charset="-128"/>
              </a:rPr>
              <a:t>8m</a:t>
            </a:r>
            <a:r>
              <a:rPr kumimoji="1" lang="ja-JP" altLang="en-US" sz="900" dirty="0">
                <a:latin typeface="ＭＳ Ｐゴシック" panose="020B0600070205080204" pitchFamily="50" charset="-128"/>
                <a:ea typeface="ＭＳ Ｐゴシック" panose="020B0600070205080204" pitchFamily="50" charset="-128"/>
              </a:rPr>
              <a:t>、人的被害は最大となる</a:t>
            </a:r>
            <a:r>
              <a:rPr lang="ja-JP" altLang="en-US" sz="900" dirty="0">
                <a:latin typeface="ＭＳ Ｐゴシック" panose="020B0600070205080204" pitchFamily="50" charset="-128"/>
                <a:ea typeface="ＭＳ Ｐゴシック" panose="020B0600070205080204" pitchFamily="50" charset="-128"/>
              </a:rPr>
              <a:t>冬</a:t>
            </a:r>
            <a:r>
              <a:rPr lang="en-US" altLang="ja-JP" sz="900" dirty="0">
                <a:latin typeface="ＭＳ Ｐゴシック" panose="020B0600070205080204" pitchFamily="50" charset="-128"/>
                <a:ea typeface="ＭＳ Ｐゴシック" panose="020B0600070205080204" pitchFamily="50" charset="-128"/>
              </a:rPr>
              <a:t>5</a:t>
            </a:r>
            <a:r>
              <a:rPr lang="ja-JP" altLang="en-US" sz="900" dirty="0">
                <a:latin typeface="ＭＳ Ｐゴシック" panose="020B0600070205080204" pitchFamily="50" charset="-128"/>
                <a:ea typeface="ＭＳ Ｐゴシック" panose="020B0600070205080204" pitchFamily="50" charset="-128"/>
              </a:rPr>
              <a:t>時風速</a:t>
            </a:r>
            <a:r>
              <a:rPr lang="en-US" altLang="ja-JP" sz="900" dirty="0">
                <a:latin typeface="ＭＳ Ｐゴシック" panose="020B0600070205080204" pitchFamily="50" charset="-128"/>
                <a:ea typeface="ＭＳ Ｐゴシック" panose="020B0600070205080204" pitchFamily="50" charset="-128"/>
              </a:rPr>
              <a:t>8m</a:t>
            </a:r>
            <a:r>
              <a:rPr lang="ja-JP" altLang="en-US" sz="900" dirty="0">
                <a:latin typeface="ＭＳ Ｐゴシック" panose="020B0600070205080204" pitchFamily="50" charset="-128"/>
                <a:ea typeface="ＭＳ Ｐゴシック" panose="020B0600070205080204" pitchFamily="50" charset="-128"/>
              </a:rPr>
              <a:t>のものを示しています。</a:t>
            </a:r>
            <a:endParaRPr kumimoji="1" lang="en-US" altLang="ja-JP" sz="900" dirty="0">
              <a:latin typeface="ＭＳ Ｐゴシック" panose="020B0600070205080204" pitchFamily="50" charset="-128"/>
              <a:ea typeface="ＭＳ Ｐゴシック" panose="020B0600070205080204" pitchFamily="50" charset="-128"/>
            </a:endParaRPr>
          </a:p>
          <a:p>
            <a:pPr algn="just"/>
            <a:r>
              <a:rPr kumimoji="1" lang="en-US" altLang="ja-JP" sz="900" dirty="0"/>
              <a:t>※</a:t>
            </a:r>
            <a:r>
              <a:rPr kumimoji="1" lang="ja-JP" altLang="en-US" sz="900" dirty="0"/>
              <a:t>小数点以下の四捨五入により合計が合わない場合があります。</a:t>
            </a:r>
            <a:endParaRPr kumimoji="1" lang="en-US" altLang="ja-JP" sz="900" dirty="0"/>
          </a:p>
        </p:txBody>
      </p:sp>
      <p:sp>
        <p:nvSpPr>
          <p:cNvPr id="5" name="テキスト ボックス 4">
            <a:extLst>
              <a:ext uri="{FF2B5EF4-FFF2-40B4-BE49-F238E27FC236}">
                <a16:creationId xmlns:a16="http://schemas.microsoft.com/office/drawing/2014/main" id="{0BFF68C3-E48D-E661-BADC-F0BE6C2E5D48}"/>
              </a:ext>
            </a:extLst>
          </p:cNvPr>
          <p:cNvSpPr txBox="1"/>
          <p:nvPr/>
        </p:nvSpPr>
        <p:spPr>
          <a:xfrm>
            <a:off x="1277283" y="521902"/>
            <a:ext cx="2142698" cy="338554"/>
          </a:xfrm>
          <a:prstGeom prst="rect">
            <a:avLst/>
          </a:prstGeom>
          <a:noFill/>
        </p:spPr>
        <p:txBody>
          <a:bodyPr wrap="square" rtlCol="0">
            <a:spAutoFit/>
          </a:bodyPr>
          <a:lstStyle/>
          <a:p>
            <a:pPr algn="ctr"/>
            <a:r>
              <a:rPr kumimoji="1" lang="ja-JP" altLang="en-US" sz="1600" dirty="0"/>
              <a:t>＜震度分布＞</a:t>
            </a:r>
          </a:p>
        </p:txBody>
      </p:sp>
      <p:pic>
        <p:nvPicPr>
          <p:cNvPr id="6" name="図 5" descr="ダイアグラム, 概略図&#10;&#10;自動的に生成された説明">
            <a:extLst>
              <a:ext uri="{FF2B5EF4-FFF2-40B4-BE49-F238E27FC236}">
                <a16:creationId xmlns:a16="http://schemas.microsoft.com/office/drawing/2014/main" id="{54193B94-4BE4-86B1-EC1B-24E49DB1ED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9077" y="3043800"/>
            <a:ext cx="709019" cy="901140"/>
          </a:xfrm>
          <a:prstGeom prst="rect">
            <a:avLst/>
          </a:prstGeom>
          <a:ln>
            <a:solidFill>
              <a:schemeClr val="tx1"/>
            </a:solidFill>
          </a:ln>
        </p:spPr>
      </p:pic>
      <p:pic>
        <p:nvPicPr>
          <p:cNvPr id="10" name="図 9">
            <a:extLst>
              <a:ext uri="{FF2B5EF4-FFF2-40B4-BE49-F238E27FC236}">
                <a16:creationId xmlns:a16="http://schemas.microsoft.com/office/drawing/2014/main" id="{088FF260-261E-072B-DCEB-2F0BC2F150A5}"/>
              </a:ext>
            </a:extLst>
          </p:cNvPr>
          <p:cNvPicPr>
            <a:picLocks noChangeAspect="1"/>
          </p:cNvPicPr>
          <p:nvPr/>
        </p:nvPicPr>
        <p:blipFill>
          <a:blip r:embed="rId5"/>
          <a:stretch>
            <a:fillRect/>
          </a:stretch>
        </p:blipFill>
        <p:spPr>
          <a:xfrm>
            <a:off x="395919" y="5756238"/>
            <a:ext cx="741521" cy="711690"/>
          </a:xfrm>
          <a:prstGeom prst="rect">
            <a:avLst/>
          </a:prstGeom>
        </p:spPr>
      </p:pic>
      <p:sp>
        <p:nvSpPr>
          <p:cNvPr id="11" name="テキスト ボックス 10">
            <a:extLst>
              <a:ext uri="{FF2B5EF4-FFF2-40B4-BE49-F238E27FC236}">
                <a16:creationId xmlns:a16="http://schemas.microsoft.com/office/drawing/2014/main" id="{7D255F03-A126-F6C3-0A5A-F63E5C2B2818}"/>
              </a:ext>
            </a:extLst>
          </p:cNvPr>
          <p:cNvSpPr txBox="1"/>
          <p:nvPr/>
        </p:nvSpPr>
        <p:spPr>
          <a:xfrm>
            <a:off x="3667551" y="5686998"/>
            <a:ext cx="904449" cy="784830"/>
          </a:xfrm>
          <a:prstGeom prst="rect">
            <a:avLst/>
          </a:prstGeom>
          <a:noFill/>
        </p:spPr>
        <p:txBody>
          <a:bodyPr wrap="square" rtlCol="0">
            <a:spAutoFit/>
          </a:bodyPr>
          <a:lstStyle/>
          <a:p>
            <a:pPr algn="just"/>
            <a:r>
              <a:rPr kumimoji="1" lang="en-US" altLang="ja-JP" sz="900" dirty="0"/>
              <a:t>※</a:t>
            </a:r>
            <a:r>
              <a:rPr kumimoji="1" lang="ja-JP" altLang="en-US" sz="900" dirty="0"/>
              <a:t>液状化危険度はあくまでも予測結果であることに留意が必要です。</a:t>
            </a:r>
          </a:p>
        </p:txBody>
      </p:sp>
      <p:sp>
        <p:nvSpPr>
          <p:cNvPr id="14" name="テキスト ボックス 13">
            <a:extLst>
              <a:ext uri="{FF2B5EF4-FFF2-40B4-BE49-F238E27FC236}">
                <a16:creationId xmlns:a16="http://schemas.microsoft.com/office/drawing/2014/main" id="{F3646844-F8B5-D5EB-954B-C9598A0F1FEB}"/>
              </a:ext>
            </a:extLst>
          </p:cNvPr>
          <p:cNvSpPr txBox="1"/>
          <p:nvPr/>
        </p:nvSpPr>
        <p:spPr>
          <a:xfrm>
            <a:off x="1592564" y="4347489"/>
            <a:ext cx="2522707" cy="276999"/>
          </a:xfrm>
          <a:prstGeom prst="rect">
            <a:avLst/>
          </a:prstGeom>
          <a:noFill/>
        </p:spPr>
        <p:txBody>
          <a:bodyPr wrap="square" rtlCol="0">
            <a:spAutoFit/>
          </a:bodyPr>
          <a:lstStyle/>
          <a:p>
            <a:pPr algn="ctr"/>
            <a:r>
              <a:rPr kumimoji="1" lang="ja-JP" altLang="en-US" sz="1200" dirty="0"/>
              <a:t>＜液状化危険度分布＞</a:t>
            </a:r>
          </a:p>
        </p:txBody>
      </p:sp>
    </p:spTree>
    <p:extLst>
      <p:ext uri="{BB962C8B-B14F-4D97-AF65-F5344CB8AC3E}">
        <p14:creationId xmlns:p14="http://schemas.microsoft.com/office/powerpoint/2010/main" val="3773716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4D5832A-5051-B1F9-C9A4-698AE7ECC471}"/>
              </a:ext>
            </a:extLst>
          </p:cNvPr>
          <p:cNvSpPr txBox="1"/>
          <p:nvPr/>
        </p:nvSpPr>
        <p:spPr>
          <a:xfrm>
            <a:off x="4212000" y="435600"/>
            <a:ext cx="4935600" cy="845987"/>
          </a:xfrm>
          <a:prstGeom prst="rect">
            <a:avLst/>
          </a:prstGeom>
          <a:noFill/>
        </p:spPr>
        <p:txBody>
          <a:bodyPr wrap="square" rtlCol="0">
            <a:noAutofit/>
          </a:bodyPr>
          <a:lstStyle/>
          <a:p>
            <a:pPr marL="360363" indent="-360363" algn="just"/>
            <a:r>
              <a:rPr lang="ja-JP" altLang="en-US" sz="1600" dirty="0"/>
              <a:t>○　震源断層に近い県北西部で震度</a:t>
            </a:r>
            <a:r>
              <a:rPr lang="en-US" altLang="ja-JP" sz="1600" dirty="0"/>
              <a:t>6</a:t>
            </a:r>
            <a:r>
              <a:rPr lang="ja-JP" altLang="en-US" sz="1600" dirty="0"/>
              <a:t>強～震度</a:t>
            </a:r>
            <a:r>
              <a:rPr lang="en-US" altLang="ja-JP" sz="1600" dirty="0"/>
              <a:t>7</a:t>
            </a:r>
            <a:r>
              <a:rPr lang="ja-JP" altLang="en-US" sz="1600" dirty="0"/>
              <a:t>となる。甲府盆地でも</a:t>
            </a:r>
            <a:r>
              <a:rPr kumimoji="1" lang="ja-JP" altLang="en-US" sz="1600" dirty="0"/>
              <a:t>、一部の地域で最大震度</a:t>
            </a:r>
            <a:r>
              <a:rPr kumimoji="1" lang="en-US" altLang="ja-JP" sz="1600" dirty="0"/>
              <a:t>6</a:t>
            </a:r>
            <a:r>
              <a:rPr kumimoji="1" lang="ja-JP" altLang="en-US" sz="1600" dirty="0"/>
              <a:t>弱の揺れが想定されます。</a:t>
            </a:r>
            <a:endParaRPr kumimoji="1" lang="en-US" altLang="ja-JP" sz="1600" dirty="0"/>
          </a:p>
        </p:txBody>
      </p:sp>
      <p:sp>
        <p:nvSpPr>
          <p:cNvPr id="5" name="タイトル 3">
            <a:extLst>
              <a:ext uri="{FF2B5EF4-FFF2-40B4-BE49-F238E27FC236}">
                <a16:creationId xmlns:a16="http://schemas.microsoft.com/office/drawing/2014/main" id="{501694EC-2993-3352-A7F5-B3C9EE95443E}"/>
              </a:ext>
            </a:extLst>
          </p:cNvPr>
          <p:cNvSpPr>
            <a:spLocks noGrp="1"/>
          </p:cNvSpPr>
          <p:nvPr>
            <p:ph type="title"/>
          </p:nvPr>
        </p:nvSpPr>
        <p:spPr>
          <a:xfrm>
            <a:off x="0" y="0"/>
            <a:ext cx="9144000" cy="458640"/>
          </a:xfrm>
        </p:spPr>
        <p:txBody>
          <a:bodyPr>
            <a:normAutofit/>
          </a:bodyPr>
          <a:lstStyle/>
          <a:p>
            <a:pPr algn="ctr"/>
            <a:r>
              <a:rPr lang="ja-JP" altLang="en-US" sz="2200" dirty="0"/>
              <a:t>４</a:t>
            </a:r>
            <a:r>
              <a:rPr lang="en-US" altLang="ja-JP" sz="2200" dirty="0"/>
              <a:t>-</a:t>
            </a:r>
            <a:r>
              <a:rPr lang="ja-JP" altLang="en-US" sz="2200" dirty="0"/>
              <a:t>４．山梨県の被害想定（糸魚川</a:t>
            </a:r>
            <a:r>
              <a:rPr lang="en-US" altLang="ja-JP" sz="2200" dirty="0"/>
              <a:t>―</a:t>
            </a:r>
            <a:r>
              <a:rPr lang="ja-JP" altLang="en-US" sz="2200" dirty="0"/>
              <a:t>静岡構造線断層帯 中南部区間）</a:t>
            </a:r>
          </a:p>
        </p:txBody>
      </p:sp>
      <p:pic>
        <p:nvPicPr>
          <p:cNvPr id="16" name="図 15" descr="マップ&#10;&#10;自動的に生成された説明">
            <a:extLst>
              <a:ext uri="{FF2B5EF4-FFF2-40B4-BE49-F238E27FC236}">
                <a16:creationId xmlns:a16="http://schemas.microsoft.com/office/drawing/2014/main" id="{3D54BCCF-0BFC-1758-1963-0DFDB36588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4414"/>
          <a:stretch/>
        </p:blipFill>
        <p:spPr>
          <a:xfrm>
            <a:off x="540000" y="540000"/>
            <a:ext cx="3546138" cy="3787200"/>
          </a:xfrm>
          <a:prstGeom prst="rect">
            <a:avLst/>
          </a:prstGeom>
          <a:ln>
            <a:solidFill>
              <a:schemeClr val="tx1"/>
            </a:solidFill>
          </a:ln>
        </p:spPr>
      </p:pic>
      <p:graphicFrame>
        <p:nvGraphicFramePr>
          <p:cNvPr id="4" name="表 7">
            <a:extLst>
              <a:ext uri="{FF2B5EF4-FFF2-40B4-BE49-F238E27FC236}">
                <a16:creationId xmlns:a16="http://schemas.microsoft.com/office/drawing/2014/main" id="{3CE699E9-BE7D-1499-D7CE-043135DE6F81}"/>
              </a:ext>
            </a:extLst>
          </p:cNvPr>
          <p:cNvGraphicFramePr>
            <a:graphicFrameLocks noGrp="1"/>
          </p:cNvGraphicFramePr>
          <p:nvPr>
            <p:extLst>
              <p:ext uri="{D42A27DB-BD31-4B8C-83A1-F6EECF244321}">
                <p14:modId xmlns:p14="http://schemas.microsoft.com/office/powerpoint/2010/main" val="3485831981"/>
              </p:ext>
            </p:extLst>
          </p:nvPr>
        </p:nvGraphicFramePr>
        <p:xfrm>
          <a:off x="5400000" y="1237851"/>
          <a:ext cx="3129647" cy="4968240"/>
        </p:xfrm>
        <a:graphic>
          <a:graphicData uri="http://schemas.openxmlformats.org/drawingml/2006/table">
            <a:tbl>
              <a:tblPr bandRow="1">
                <a:tableStyleId>{7DF18680-E054-41AD-8BC1-D1AEF772440D}</a:tableStyleId>
              </a:tblPr>
              <a:tblGrid>
                <a:gridCol w="616805">
                  <a:extLst>
                    <a:ext uri="{9D8B030D-6E8A-4147-A177-3AD203B41FA5}">
                      <a16:colId xmlns:a16="http://schemas.microsoft.com/office/drawing/2014/main" val="3783778454"/>
                    </a:ext>
                  </a:extLst>
                </a:gridCol>
                <a:gridCol w="1448860">
                  <a:extLst>
                    <a:ext uri="{9D8B030D-6E8A-4147-A177-3AD203B41FA5}">
                      <a16:colId xmlns:a16="http://schemas.microsoft.com/office/drawing/2014/main" val="20436948"/>
                    </a:ext>
                  </a:extLst>
                </a:gridCol>
                <a:gridCol w="725697">
                  <a:extLst>
                    <a:ext uri="{9D8B030D-6E8A-4147-A177-3AD203B41FA5}">
                      <a16:colId xmlns:a16="http://schemas.microsoft.com/office/drawing/2014/main" val="2653015307"/>
                    </a:ext>
                  </a:extLst>
                </a:gridCol>
                <a:gridCol w="338285">
                  <a:extLst>
                    <a:ext uri="{9D8B030D-6E8A-4147-A177-3AD203B41FA5}">
                      <a16:colId xmlns:a16="http://schemas.microsoft.com/office/drawing/2014/main" val="1188586964"/>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建物被害（全壊・全焼）</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建物被害（全壊）</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19,542</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6869789"/>
                  </a:ext>
                </a:extLst>
              </a:tr>
              <a:tr h="0">
                <a:tc rowSpan="4">
                  <a:txBody>
                    <a:bodyPr/>
                    <a:lstStyle/>
                    <a:p>
                      <a:r>
                        <a:rPr kumimoji="1" lang="ja-JP" altLang="en-US" sz="1000" dirty="0"/>
                        <a:t>要因別</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揺れ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18,490</a:t>
                      </a:r>
                    </a:p>
                  </a:txBody>
                  <a:tcPr marL="9525" marR="9525" marT="9525" marB="0" anchor="ct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78219062"/>
                  </a:ext>
                </a:extLst>
              </a:tr>
              <a:tr h="0">
                <a:tc vMerge="1">
                  <a:txBody>
                    <a:bodyPr/>
                    <a:lstStyle/>
                    <a:p>
                      <a:endParaRPr kumimoji="1" lang="ja-JP" altLang="en-US" sz="1050" dirty="0"/>
                    </a:p>
                  </a:txBody>
                  <a:tcPr anchor="ctr"/>
                </a:tc>
                <a:tc>
                  <a:txBody>
                    <a:bodyPr/>
                    <a:lstStyle/>
                    <a:p>
                      <a:r>
                        <a:rPr kumimoji="1" lang="ja-JP" altLang="en-US" sz="1000" dirty="0"/>
                        <a:t>火災</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580</a:t>
                      </a:r>
                    </a:p>
                  </a:txBody>
                  <a:tcPr marL="9525" marR="9525" marT="9525" marB="0" anchor="ct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55412749"/>
                  </a:ext>
                </a:extLst>
              </a:tr>
              <a:tr h="0">
                <a:tc vMerge="1">
                  <a:txBody>
                    <a:bodyPr/>
                    <a:lstStyle/>
                    <a:p>
                      <a:endParaRPr kumimoji="1" lang="ja-JP" altLang="en-US" sz="1050" dirty="0"/>
                    </a:p>
                  </a:txBody>
                  <a:tcPr anchor="ctr"/>
                </a:tc>
                <a:tc>
                  <a:txBody>
                    <a:bodyPr/>
                    <a:lstStyle/>
                    <a:p>
                      <a:r>
                        <a:rPr kumimoji="1" lang="ja-JP" altLang="en-US" sz="1000" dirty="0"/>
                        <a:t>液状化</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455</a:t>
                      </a:r>
                    </a:p>
                  </a:txBody>
                  <a:tcPr marL="9525" marR="9525" marT="9525" marB="0" anchor="ct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76807697"/>
                  </a:ext>
                </a:extLst>
              </a:tr>
              <a:tr h="0">
                <a:tc vMerge="1">
                  <a:txBody>
                    <a:bodyPr/>
                    <a:lstStyle/>
                    <a:p>
                      <a:endParaRPr kumimoji="1" lang="ja-JP" altLang="en-US" sz="1050" dirty="0"/>
                    </a:p>
                  </a:txBody>
                  <a:tcPr anchor="ctr"/>
                </a:tc>
                <a:tc>
                  <a:txBody>
                    <a:bodyPr/>
                    <a:lstStyle/>
                    <a:p>
                      <a:r>
                        <a:rPr kumimoji="1" lang="ja-JP" altLang="en-US" sz="1000" dirty="0"/>
                        <a:t>土砂災害</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16</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2311887"/>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人的被害（死者）</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人的被害（死者）</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1,088</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dirty="0"/>
                        <a:t>人</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83237636"/>
                  </a:ext>
                </a:extLst>
              </a:tr>
              <a:tr h="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要因別</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揺れ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1,073</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2746831"/>
                  </a:ext>
                </a:extLst>
              </a:tr>
              <a:tr h="0">
                <a:tc vMerge="1">
                  <a:txBody>
                    <a:bodyPr/>
                    <a:lstStyle/>
                    <a:p>
                      <a:endParaRPr kumimoji="1" lang="ja-JP" altLang="en-US" sz="1050" dirty="0"/>
                    </a:p>
                  </a:txBody>
                  <a:tcPr anchor="ctr"/>
                </a:tc>
                <a:tc>
                  <a:txBody>
                    <a:bodyPr/>
                    <a:lstStyle/>
                    <a:p>
                      <a:r>
                        <a:rPr kumimoji="1" lang="ja-JP" altLang="en-US" sz="1000" dirty="0"/>
                        <a:t>家具の転倒等</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11</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35262591"/>
                  </a:ext>
                </a:extLst>
              </a:tr>
              <a:tr h="0">
                <a:tc vMerge="1">
                  <a:txBody>
                    <a:bodyPr/>
                    <a:lstStyle/>
                    <a:p>
                      <a:endParaRPr kumimoji="1" lang="ja-JP" altLang="en-US" sz="1050" dirty="0"/>
                    </a:p>
                  </a:txBody>
                  <a:tcPr anchor="ctr"/>
                </a:tc>
                <a:tc>
                  <a:txBody>
                    <a:bodyPr/>
                    <a:lstStyle/>
                    <a:p>
                      <a:r>
                        <a:rPr kumimoji="1" lang="ja-JP" altLang="en-US" sz="1000" dirty="0"/>
                        <a:t>火災</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47659182"/>
                  </a:ext>
                </a:extLst>
              </a:tr>
              <a:tr h="0">
                <a:tc vMerge="1">
                  <a:txBody>
                    <a:bodyPr/>
                    <a:lstStyle/>
                    <a:p>
                      <a:endParaRPr kumimoji="1" lang="ja-JP" altLang="en-US" sz="1050" dirty="0"/>
                    </a:p>
                  </a:txBody>
                  <a:tcPr anchor="ctr"/>
                </a:tc>
                <a:tc>
                  <a:txBody>
                    <a:bodyPr/>
                    <a:lstStyle/>
                    <a:p>
                      <a:r>
                        <a:rPr kumimoji="1" lang="ja-JP" altLang="en-US" sz="1000" dirty="0"/>
                        <a:t>土砂災害</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0599187"/>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人的被害（負傷者）</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人的被害（負傷者）</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6,847</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05613817"/>
                  </a:ext>
                </a:extLst>
              </a:tr>
              <a:tr h="0">
                <a:tc rowSpan="6">
                  <a:txBody>
                    <a:bodyPr/>
                    <a:lstStyle/>
                    <a:p>
                      <a:r>
                        <a:rPr kumimoji="1" lang="ja-JP" altLang="en-US" sz="1000" dirty="0"/>
                        <a:t>要因別</a:t>
                      </a:r>
                      <a:endParaRPr kumimoji="1" lang="en-US" altLang="ja-JP" sz="1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揺れ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6,648</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6963774"/>
                  </a:ext>
                </a:extLst>
              </a:tr>
              <a:tr h="0">
                <a:tc vMerge="1">
                  <a:txBody>
                    <a:bodyPr/>
                    <a:lstStyle/>
                    <a:p>
                      <a:endParaRPr kumimoji="1" lang="en-US" altLang="ja-JP" sz="1050" dirty="0"/>
                    </a:p>
                  </a:txBody>
                  <a:tcPr anchor="ctr"/>
                </a:tc>
                <a:tc>
                  <a:txBody>
                    <a:bodyPr/>
                    <a:lstStyle/>
                    <a:p>
                      <a:r>
                        <a:rPr kumimoji="1" lang="ja-JP" altLang="en-US" sz="1000" dirty="0"/>
                        <a:t>家具の転倒等</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195</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4015502"/>
                  </a:ext>
                </a:extLst>
              </a:tr>
              <a:tr h="0">
                <a:tc vMerge="1">
                  <a:txBody>
                    <a:bodyPr/>
                    <a:lstStyle/>
                    <a:p>
                      <a:endParaRPr kumimoji="1" lang="en-US" altLang="ja-JP" sz="1050" dirty="0"/>
                    </a:p>
                  </a:txBody>
                  <a:tcPr anchor="ctr"/>
                </a:tc>
                <a:tc>
                  <a:txBody>
                    <a:bodyPr/>
                    <a:lstStyle/>
                    <a:p>
                      <a:r>
                        <a:rPr kumimoji="1" lang="ja-JP" altLang="en-US" sz="1000" dirty="0"/>
                        <a:t>火災</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3</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88173314"/>
                  </a:ext>
                </a:extLst>
              </a:tr>
              <a:tr h="0">
                <a:tc vMerge="1">
                  <a:txBody>
                    <a:bodyPr/>
                    <a:lstStyle/>
                    <a:p>
                      <a:endParaRPr kumimoji="1" lang="en-US" altLang="ja-JP" sz="1050" dirty="0"/>
                    </a:p>
                  </a:txBody>
                  <a:tcPr anchor="ctr"/>
                </a:tc>
                <a:tc>
                  <a:txBody>
                    <a:bodyPr/>
                    <a:lstStyle/>
                    <a:p>
                      <a:r>
                        <a:rPr kumimoji="1" lang="ja-JP" altLang="en-US" sz="1000" dirty="0"/>
                        <a:t>土砂災害</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1187962"/>
                  </a:ext>
                </a:extLst>
              </a:tr>
              <a:tr h="0">
                <a:tc vMerge="1">
                  <a:txBody>
                    <a:bodyPr/>
                    <a:lstStyle/>
                    <a:p>
                      <a:endParaRPr kumimoji="1" lang="en-US" altLang="ja-JP" sz="1050" dirty="0"/>
                    </a:p>
                  </a:txBody>
                  <a:tcPr anchor="ctr"/>
                </a:tc>
                <a:tc>
                  <a:txBody>
                    <a:bodyPr/>
                    <a:lstStyle/>
                    <a:p>
                      <a:r>
                        <a:rPr kumimoji="1" lang="ja-JP" altLang="en-US" sz="800" dirty="0"/>
                        <a:t>ブロック塀・</a:t>
                      </a:r>
                      <a:endParaRPr kumimoji="1" lang="en-US" altLang="ja-JP" sz="800" dirty="0"/>
                    </a:p>
                    <a:p>
                      <a:r>
                        <a:rPr kumimoji="1" lang="ja-JP" altLang="en-US" sz="800" dirty="0"/>
                        <a:t>自動販売機の転倒</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95217851"/>
                  </a:ext>
                </a:extLst>
              </a:tr>
              <a:tr h="0">
                <a:tc vMerge="1">
                  <a:txBody>
                    <a:bodyPr/>
                    <a:lstStyle/>
                    <a:p>
                      <a:endParaRPr kumimoji="1" lang="en-US" altLang="ja-JP" sz="1050" dirty="0"/>
                    </a:p>
                  </a:txBody>
                  <a:tcPr anchor="ctr"/>
                </a:tc>
                <a:tc>
                  <a:txBody>
                    <a:bodyPr/>
                    <a:lstStyle/>
                    <a:p>
                      <a:r>
                        <a:rPr kumimoji="1" lang="ja-JP" altLang="en-US" sz="1000" dirty="0"/>
                        <a:t>屋外転倒物・落下物</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60610"/>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避難者（</a:t>
                      </a:r>
                      <a:r>
                        <a:rPr kumimoji="1" lang="en-US" altLang="ja-JP" sz="1000" dirty="0"/>
                        <a:t>1</a:t>
                      </a:r>
                      <a:r>
                        <a:rPr kumimoji="1" lang="ja-JP" altLang="en-US" sz="1000" dirty="0"/>
                        <a:t>週間後）</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避難者（</a:t>
                      </a:r>
                      <a:r>
                        <a:rPr kumimoji="1" lang="en-US" altLang="ja-JP" sz="1050" dirty="0"/>
                        <a:t>1</a:t>
                      </a:r>
                      <a:r>
                        <a:rPr kumimoji="1" lang="ja-JP" altLang="en-US" sz="1050" dirty="0"/>
                        <a:t>週間後）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32,373</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29670345"/>
                  </a:ext>
                </a:extLst>
              </a:tr>
              <a:tr h="0">
                <a:tc rowSpan="2">
                  <a:txBody>
                    <a:bodyPr/>
                    <a:lstStyle/>
                    <a:p>
                      <a:r>
                        <a:rPr kumimoji="1" lang="ja-JP" altLang="en-US" sz="1000" dirty="0"/>
                        <a:t>要因別</a:t>
                      </a:r>
                      <a:endParaRPr kumimoji="1" lang="en-US" altLang="ja-JP" sz="1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避難所内</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16,187</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45889605"/>
                  </a:ext>
                </a:extLst>
              </a:tr>
              <a:tr h="0">
                <a:tc vMerge="1">
                  <a:txBody>
                    <a:bodyPr/>
                    <a:lstStyle/>
                    <a:p>
                      <a:endParaRPr kumimoji="1" lang="ja-JP" altLang="en-US" sz="1050" dirty="0"/>
                    </a:p>
                  </a:txBody>
                  <a:tcPr anchor="ctr"/>
                </a:tc>
                <a:tc>
                  <a:txBody>
                    <a:bodyPr/>
                    <a:lstStyle/>
                    <a:p>
                      <a:r>
                        <a:rPr kumimoji="1" lang="ja-JP" altLang="en-US" sz="1000" dirty="0"/>
                        <a:t>避難所外</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16,187</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7998373"/>
                  </a:ext>
                </a:extLst>
              </a:tr>
            </a:tbl>
          </a:graphicData>
        </a:graphic>
      </p:graphicFrame>
      <p:pic>
        <p:nvPicPr>
          <p:cNvPr id="7" name="図 6">
            <a:extLst>
              <a:ext uri="{FF2B5EF4-FFF2-40B4-BE49-F238E27FC236}">
                <a16:creationId xmlns:a16="http://schemas.microsoft.com/office/drawing/2014/main" id="{129AB9BD-218D-34D4-2B87-5808146E1055}"/>
              </a:ext>
            </a:extLst>
          </p:cNvPr>
          <p:cNvPicPr>
            <a:picLocks noChangeAspect="1"/>
          </p:cNvPicPr>
          <p:nvPr/>
        </p:nvPicPr>
        <p:blipFill>
          <a:blip r:embed="rId3"/>
          <a:stretch>
            <a:fillRect/>
          </a:stretch>
        </p:blipFill>
        <p:spPr>
          <a:xfrm>
            <a:off x="1152000" y="4356000"/>
            <a:ext cx="2502000" cy="2194461"/>
          </a:xfrm>
          <a:prstGeom prst="rect">
            <a:avLst/>
          </a:prstGeom>
        </p:spPr>
      </p:pic>
      <p:sp>
        <p:nvSpPr>
          <p:cNvPr id="3" name="テキスト ボックス 2">
            <a:extLst>
              <a:ext uri="{FF2B5EF4-FFF2-40B4-BE49-F238E27FC236}">
                <a16:creationId xmlns:a16="http://schemas.microsoft.com/office/drawing/2014/main" id="{4871883C-44F9-3EE3-1EEC-6D7E3F343EB4}"/>
              </a:ext>
            </a:extLst>
          </p:cNvPr>
          <p:cNvSpPr txBox="1"/>
          <p:nvPr/>
        </p:nvSpPr>
        <p:spPr>
          <a:xfrm>
            <a:off x="5187874" y="6168300"/>
            <a:ext cx="3956125" cy="507831"/>
          </a:xfrm>
          <a:prstGeom prst="rect">
            <a:avLst/>
          </a:prstGeom>
          <a:noFill/>
        </p:spPr>
        <p:txBody>
          <a:bodyPr wrap="square" rtlCol="0">
            <a:spAutoFit/>
          </a:bodyPr>
          <a:lstStyle/>
          <a:p>
            <a:pPr marL="180975" indent="-180975" algn="just"/>
            <a:r>
              <a:rPr kumimoji="1" lang="en-US" altLang="ja-JP" sz="900" dirty="0"/>
              <a:t>※</a:t>
            </a:r>
            <a:r>
              <a:rPr kumimoji="1" lang="ja-JP" altLang="en-US" sz="900" dirty="0">
                <a:latin typeface="ＭＳ Ｐゴシック" panose="020B0600070205080204" pitchFamily="50" charset="-128"/>
                <a:ea typeface="ＭＳ Ｐゴシック" panose="020B0600070205080204" pitchFamily="50" charset="-128"/>
              </a:rPr>
              <a:t>建物被害・避難者は最大となる冬</a:t>
            </a:r>
            <a:r>
              <a:rPr kumimoji="1" lang="en-US" altLang="ja-JP" sz="900" dirty="0">
                <a:latin typeface="ＭＳ Ｐゴシック" panose="020B0600070205080204" pitchFamily="50" charset="-128"/>
                <a:ea typeface="ＭＳ Ｐゴシック" panose="020B0600070205080204" pitchFamily="50" charset="-128"/>
              </a:rPr>
              <a:t>18</a:t>
            </a:r>
            <a:r>
              <a:rPr kumimoji="1" lang="ja-JP" altLang="en-US" sz="900" dirty="0">
                <a:latin typeface="ＭＳ Ｐゴシック" panose="020B0600070205080204" pitchFamily="50" charset="-128"/>
                <a:ea typeface="ＭＳ Ｐゴシック" panose="020B0600070205080204" pitchFamily="50" charset="-128"/>
              </a:rPr>
              <a:t>時風速</a:t>
            </a:r>
            <a:r>
              <a:rPr kumimoji="1" lang="en-US" altLang="ja-JP" sz="900" dirty="0">
                <a:latin typeface="ＭＳ Ｐゴシック" panose="020B0600070205080204" pitchFamily="50" charset="-128"/>
                <a:ea typeface="ＭＳ Ｐゴシック" panose="020B0600070205080204" pitchFamily="50" charset="-128"/>
              </a:rPr>
              <a:t>8m</a:t>
            </a:r>
            <a:r>
              <a:rPr kumimoji="1" lang="ja-JP" altLang="en-US" sz="900" dirty="0">
                <a:latin typeface="ＭＳ Ｐゴシック" panose="020B0600070205080204" pitchFamily="50" charset="-128"/>
                <a:ea typeface="ＭＳ Ｐゴシック" panose="020B0600070205080204" pitchFamily="50" charset="-128"/>
              </a:rPr>
              <a:t>、人的被害は最大となる</a:t>
            </a:r>
            <a:r>
              <a:rPr lang="ja-JP" altLang="en-US" sz="900" dirty="0">
                <a:latin typeface="ＭＳ Ｐゴシック" panose="020B0600070205080204" pitchFamily="50" charset="-128"/>
                <a:ea typeface="ＭＳ Ｐゴシック" panose="020B0600070205080204" pitchFamily="50" charset="-128"/>
              </a:rPr>
              <a:t>冬</a:t>
            </a:r>
            <a:r>
              <a:rPr lang="en-US" altLang="ja-JP" sz="900" dirty="0">
                <a:latin typeface="ＭＳ Ｐゴシック" panose="020B0600070205080204" pitchFamily="50" charset="-128"/>
                <a:ea typeface="ＭＳ Ｐゴシック" panose="020B0600070205080204" pitchFamily="50" charset="-128"/>
              </a:rPr>
              <a:t>5</a:t>
            </a:r>
            <a:r>
              <a:rPr lang="ja-JP" altLang="en-US" sz="900" dirty="0">
                <a:latin typeface="ＭＳ Ｐゴシック" panose="020B0600070205080204" pitchFamily="50" charset="-128"/>
                <a:ea typeface="ＭＳ Ｐゴシック" panose="020B0600070205080204" pitchFamily="50" charset="-128"/>
              </a:rPr>
              <a:t>時風速</a:t>
            </a:r>
            <a:r>
              <a:rPr lang="en-US" altLang="ja-JP" sz="900" dirty="0">
                <a:latin typeface="ＭＳ Ｐゴシック" panose="020B0600070205080204" pitchFamily="50" charset="-128"/>
                <a:ea typeface="ＭＳ Ｐゴシック" panose="020B0600070205080204" pitchFamily="50" charset="-128"/>
              </a:rPr>
              <a:t>8m</a:t>
            </a:r>
            <a:r>
              <a:rPr lang="ja-JP" altLang="en-US" sz="900" dirty="0">
                <a:latin typeface="ＭＳ Ｐゴシック" panose="020B0600070205080204" pitchFamily="50" charset="-128"/>
                <a:ea typeface="ＭＳ Ｐゴシック" panose="020B0600070205080204" pitchFamily="50" charset="-128"/>
              </a:rPr>
              <a:t>のものを示しています。</a:t>
            </a:r>
            <a:endParaRPr kumimoji="1" lang="en-US" altLang="ja-JP" sz="900" dirty="0">
              <a:latin typeface="ＭＳ Ｐゴシック" panose="020B0600070205080204" pitchFamily="50" charset="-128"/>
              <a:ea typeface="ＭＳ Ｐゴシック" panose="020B0600070205080204" pitchFamily="50" charset="-128"/>
            </a:endParaRPr>
          </a:p>
          <a:p>
            <a:pPr algn="just"/>
            <a:r>
              <a:rPr kumimoji="1" lang="en-US" altLang="ja-JP" sz="900" dirty="0"/>
              <a:t>※</a:t>
            </a:r>
            <a:r>
              <a:rPr kumimoji="1" lang="ja-JP" altLang="en-US" sz="900" dirty="0"/>
              <a:t>小数点以下の四捨五入により合計が合わない場合があります。</a:t>
            </a:r>
            <a:endParaRPr kumimoji="1" lang="en-US" altLang="ja-JP" sz="900" dirty="0"/>
          </a:p>
        </p:txBody>
      </p:sp>
      <p:sp>
        <p:nvSpPr>
          <p:cNvPr id="6" name="テキスト ボックス 5">
            <a:extLst>
              <a:ext uri="{FF2B5EF4-FFF2-40B4-BE49-F238E27FC236}">
                <a16:creationId xmlns:a16="http://schemas.microsoft.com/office/drawing/2014/main" id="{094A0AAF-9CAA-2E4A-377A-DC52B878EAC0}"/>
              </a:ext>
            </a:extLst>
          </p:cNvPr>
          <p:cNvSpPr txBox="1"/>
          <p:nvPr/>
        </p:nvSpPr>
        <p:spPr>
          <a:xfrm>
            <a:off x="1277283" y="521902"/>
            <a:ext cx="2142698" cy="338554"/>
          </a:xfrm>
          <a:prstGeom prst="rect">
            <a:avLst/>
          </a:prstGeom>
          <a:noFill/>
        </p:spPr>
        <p:txBody>
          <a:bodyPr wrap="square" rtlCol="0">
            <a:spAutoFit/>
          </a:bodyPr>
          <a:lstStyle/>
          <a:p>
            <a:pPr algn="ctr"/>
            <a:r>
              <a:rPr kumimoji="1" lang="ja-JP" altLang="en-US" sz="1600" dirty="0"/>
              <a:t>＜震度分布＞</a:t>
            </a:r>
          </a:p>
        </p:txBody>
      </p:sp>
      <p:pic>
        <p:nvPicPr>
          <p:cNvPr id="9" name="図 8" descr="ダイアグラム, 概略図&#10;&#10;自動的に生成された説明">
            <a:extLst>
              <a:ext uri="{FF2B5EF4-FFF2-40B4-BE49-F238E27FC236}">
                <a16:creationId xmlns:a16="http://schemas.microsoft.com/office/drawing/2014/main" id="{299B60A2-5879-28DC-8702-931D9D1EFC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9077" y="3043800"/>
            <a:ext cx="709019" cy="901140"/>
          </a:xfrm>
          <a:prstGeom prst="rect">
            <a:avLst/>
          </a:prstGeom>
          <a:ln>
            <a:solidFill>
              <a:schemeClr val="tx1"/>
            </a:solidFill>
          </a:ln>
        </p:spPr>
      </p:pic>
      <p:pic>
        <p:nvPicPr>
          <p:cNvPr id="10" name="図 9">
            <a:extLst>
              <a:ext uri="{FF2B5EF4-FFF2-40B4-BE49-F238E27FC236}">
                <a16:creationId xmlns:a16="http://schemas.microsoft.com/office/drawing/2014/main" id="{E26F065A-9424-8BED-7EE0-E7A100655AAB}"/>
              </a:ext>
            </a:extLst>
          </p:cNvPr>
          <p:cNvPicPr>
            <a:picLocks noChangeAspect="1"/>
          </p:cNvPicPr>
          <p:nvPr/>
        </p:nvPicPr>
        <p:blipFill>
          <a:blip r:embed="rId5"/>
          <a:stretch>
            <a:fillRect/>
          </a:stretch>
        </p:blipFill>
        <p:spPr>
          <a:xfrm>
            <a:off x="395919" y="5756238"/>
            <a:ext cx="741521" cy="711690"/>
          </a:xfrm>
          <a:prstGeom prst="rect">
            <a:avLst/>
          </a:prstGeom>
        </p:spPr>
      </p:pic>
      <p:sp>
        <p:nvSpPr>
          <p:cNvPr id="11" name="テキスト ボックス 10">
            <a:extLst>
              <a:ext uri="{FF2B5EF4-FFF2-40B4-BE49-F238E27FC236}">
                <a16:creationId xmlns:a16="http://schemas.microsoft.com/office/drawing/2014/main" id="{CE39E1BA-E154-E659-9D21-66FD735EA807}"/>
              </a:ext>
            </a:extLst>
          </p:cNvPr>
          <p:cNvSpPr txBox="1"/>
          <p:nvPr/>
        </p:nvSpPr>
        <p:spPr>
          <a:xfrm>
            <a:off x="3667551" y="5686998"/>
            <a:ext cx="904449" cy="784830"/>
          </a:xfrm>
          <a:prstGeom prst="rect">
            <a:avLst/>
          </a:prstGeom>
          <a:noFill/>
        </p:spPr>
        <p:txBody>
          <a:bodyPr wrap="square" rtlCol="0">
            <a:spAutoFit/>
          </a:bodyPr>
          <a:lstStyle/>
          <a:p>
            <a:pPr algn="just"/>
            <a:r>
              <a:rPr kumimoji="1" lang="en-US" altLang="ja-JP" sz="900" dirty="0"/>
              <a:t>※</a:t>
            </a:r>
            <a:r>
              <a:rPr kumimoji="1" lang="ja-JP" altLang="en-US" sz="900" dirty="0"/>
              <a:t>液状化危険度はあくまでも予測結果であることに留意が必要です。</a:t>
            </a:r>
          </a:p>
        </p:txBody>
      </p:sp>
      <p:sp>
        <p:nvSpPr>
          <p:cNvPr id="12" name="テキスト ボックス 11">
            <a:extLst>
              <a:ext uri="{FF2B5EF4-FFF2-40B4-BE49-F238E27FC236}">
                <a16:creationId xmlns:a16="http://schemas.microsoft.com/office/drawing/2014/main" id="{1275A159-152A-971E-C01B-B9D15927243B}"/>
              </a:ext>
            </a:extLst>
          </p:cNvPr>
          <p:cNvSpPr txBox="1"/>
          <p:nvPr/>
        </p:nvSpPr>
        <p:spPr>
          <a:xfrm>
            <a:off x="1592564" y="4347489"/>
            <a:ext cx="2522707" cy="276999"/>
          </a:xfrm>
          <a:prstGeom prst="rect">
            <a:avLst/>
          </a:prstGeom>
          <a:noFill/>
        </p:spPr>
        <p:txBody>
          <a:bodyPr wrap="square" rtlCol="0">
            <a:spAutoFit/>
          </a:bodyPr>
          <a:lstStyle/>
          <a:p>
            <a:pPr algn="ctr"/>
            <a:r>
              <a:rPr kumimoji="1" lang="ja-JP" altLang="en-US" sz="1200" dirty="0"/>
              <a:t>＜液状化危険度分布＞</a:t>
            </a:r>
          </a:p>
        </p:txBody>
      </p:sp>
    </p:spTree>
    <p:extLst>
      <p:ext uri="{BB962C8B-B14F-4D97-AF65-F5344CB8AC3E}">
        <p14:creationId xmlns:p14="http://schemas.microsoft.com/office/powerpoint/2010/main" val="2695403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21B037FF-E046-431D-A0A1-7EAD9AA53BA7}"/>
              </a:ext>
            </a:extLst>
          </p:cNvPr>
          <p:cNvPicPr>
            <a:picLocks noChangeAspect="1"/>
          </p:cNvPicPr>
          <p:nvPr/>
        </p:nvPicPr>
        <p:blipFill>
          <a:blip r:embed="rId2"/>
          <a:stretch>
            <a:fillRect/>
          </a:stretch>
        </p:blipFill>
        <p:spPr>
          <a:xfrm>
            <a:off x="1152000" y="4356000"/>
            <a:ext cx="2502000" cy="2194461"/>
          </a:xfrm>
          <a:prstGeom prst="rect">
            <a:avLst/>
          </a:prstGeom>
        </p:spPr>
      </p:pic>
      <p:sp>
        <p:nvSpPr>
          <p:cNvPr id="2" name="テキスト ボックス 1">
            <a:extLst>
              <a:ext uri="{FF2B5EF4-FFF2-40B4-BE49-F238E27FC236}">
                <a16:creationId xmlns:a16="http://schemas.microsoft.com/office/drawing/2014/main" id="{D4D5832A-5051-B1F9-C9A4-698AE7ECC471}"/>
              </a:ext>
            </a:extLst>
          </p:cNvPr>
          <p:cNvSpPr txBox="1"/>
          <p:nvPr/>
        </p:nvSpPr>
        <p:spPr>
          <a:xfrm>
            <a:off x="4212000" y="435600"/>
            <a:ext cx="4935600" cy="789468"/>
          </a:xfrm>
          <a:prstGeom prst="rect">
            <a:avLst/>
          </a:prstGeom>
          <a:noFill/>
        </p:spPr>
        <p:txBody>
          <a:bodyPr wrap="square" rtlCol="0">
            <a:noAutofit/>
          </a:bodyPr>
          <a:lstStyle/>
          <a:p>
            <a:pPr marL="360363" marR="0" lvl="0" indent="-360363" algn="just"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　広範囲で震度</a:t>
            </a:r>
            <a:r>
              <a:rPr kumimoji="1" lang="en-US" altLang="ja-JP" sz="16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6</a:t>
            </a:r>
            <a:r>
              <a:rPr kumimoji="1"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弱以上となる。破壊の進行方向にあたる県北西部で特に揺れが大きく、最大震度</a:t>
            </a:r>
            <a:r>
              <a:rPr kumimoji="1" lang="en-US" altLang="ja-JP" sz="16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7</a:t>
            </a:r>
            <a:r>
              <a:rPr kumimoji="1"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が想定されます。</a:t>
            </a:r>
            <a:endParaRPr kumimoji="1" lang="en-US" altLang="ja-JP" sz="16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
        <p:nvSpPr>
          <p:cNvPr id="13" name="タイトル 3">
            <a:extLst>
              <a:ext uri="{FF2B5EF4-FFF2-40B4-BE49-F238E27FC236}">
                <a16:creationId xmlns:a16="http://schemas.microsoft.com/office/drawing/2014/main" id="{9A21B7C4-4D90-5055-98BA-AEBD5F28C8CE}"/>
              </a:ext>
            </a:extLst>
          </p:cNvPr>
          <p:cNvSpPr>
            <a:spLocks noGrp="1"/>
          </p:cNvSpPr>
          <p:nvPr>
            <p:ph type="title"/>
          </p:nvPr>
        </p:nvSpPr>
        <p:spPr>
          <a:xfrm>
            <a:off x="0" y="0"/>
            <a:ext cx="9144000" cy="458640"/>
          </a:xfrm>
        </p:spPr>
        <p:txBody>
          <a:bodyPr>
            <a:normAutofit/>
          </a:bodyPr>
          <a:lstStyle/>
          <a:p>
            <a:pPr algn="ctr"/>
            <a:r>
              <a:rPr lang="ja-JP" altLang="en-US" sz="2200" dirty="0"/>
              <a:t>４</a:t>
            </a:r>
            <a:r>
              <a:rPr lang="en-US" altLang="ja-JP" sz="2200" dirty="0"/>
              <a:t>-</a:t>
            </a:r>
            <a:r>
              <a:rPr lang="ja-JP" altLang="en-US" sz="2200" dirty="0"/>
              <a:t>５．山梨県の被害想定（糸魚川</a:t>
            </a:r>
            <a:r>
              <a:rPr lang="en-US" altLang="ja-JP" sz="2200" dirty="0"/>
              <a:t>―</a:t>
            </a:r>
            <a:r>
              <a:rPr lang="ja-JP" altLang="en-US" sz="2200" dirty="0"/>
              <a:t>静岡構造線断層帯 南部区間）</a:t>
            </a:r>
          </a:p>
        </p:txBody>
      </p:sp>
      <p:pic>
        <p:nvPicPr>
          <p:cNvPr id="6" name="図 5" descr="マップ&#10;&#10;自動的に生成された説明">
            <a:extLst>
              <a:ext uri="{FF2B5EF4-FFF2-40B4-BE49-F238E27FC236}">
                <a16:creationId xmlns:a16="http://schemas.microsoft.com/office/drawing/2014/main" id="{1A73842E-45D2-0289-E550-7D058F22A8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4414"/>
          <a:stretch/>
        </p:blipFill>
        <p:spPr>
          <a:xfrm>
            <a:off x="540000" y="538332"/>
            <a:ext cx="3546802" cy="3787200"/>
          </a:xfrm>
          <a:prstGeom prst="rect">
            <a:avLst/>
          </a:prstGeom>
          <a:ln>
            <a:solidFill>
              <a:schemeClr val="tx1"/>
            </a:solidFill>
          </a:ln>
        </p:spPr>
      </p:pic>
      <p:graphicFrame>
        <p:nvGraphicFramePr>
          <p:cNvPr id="5" name="表 7">
            <a:extLst>
              <a:ext uri="{FF2B5EF4-FFF2-40B4-BE49-F238E27FC236}">
                <a16:creationId xmlns:a16="http://schemas.microsoft.com/office/drawing/2014/main" id="{ADC97915-3ED1-C138-D8D3-81309391CB54}"/>
              </a:ext>
            </a:extLst>
          </p:cNvPr>
          <p:cNvGraphicFramePr>
            <a:graphicFrameLocks noGrp="1"/>
          </p:cNvGraphicFramePr>
          <p:nvPr>
            <p:extLst>
              <p:ext uri="{D42A27DB-BD31-4B8C-83A1-F6EECF244321}">
                <p14:modId xmlns:p14="http://schemas.microsoft.com/office/powerpoint/2010/main" val="1025995007"/>
              </p:ext>
            </p:extLst>
          </p:nvPr>
        </p:nvGraphicFramePr>
        <p:xfrm>
          <a:off x="5400000" y="1236986"/>
          <a:ext cx="3129649" cy="4968240"/>
        </p:xfrm>
        <a:graphic>
          <a:graphicData uri="http://schemas.openxmlformats.org/drawingml/2006/table">
            <a:tbl>
              <a:tblPr bandRow="1">
                <a:tableStyleId>{7DF18680-E054-41AD-8BC1-D1AEF772440D}</a:tableStyleId>
              </a:tblPr>
              <a:tblGrid>
                <a:gridCol w="604711">
                  <a:extLst>
                    <a:ext uri="{9D8B030D-6E8A-4147-A177-3AD203B41FA5}">
                      <a16:colId xmlns:a16="http://schemas.microsoft.com/office/drawing/2014/main" val="3783778454"/>
                    </a:ext>
                  </a:extLst>
                </a:gridCol>
                <a:gridCol w="1464353">
                  <a:extLst>
                    <a:ext uri="{9D8B030D-6E8A-4147-A177-3AD203B41FA5}">
                      <a16:colId xmlns:a16="http://schemas.microsoft.com/office/drawing/2014/main" val="20436948"/>
                    </a:ext>
                  </a:extLst>
                </a:gridCol>
                <a:gridCol w="728932">
                  <a:extLst>
                    <a:ext uri="{9D8B030D-6E8A-4147-A177-3AD203B41FA5}">
                      <a16:colId xmlns:a16="http://schemas.microsoft.com/office/drawing/2014/main" val="2653015307"/>
                    </a:ext>
                  </a:extLst>
                </a:gridCol>
                <a:gridCol w="331653">
                  <a:extLst>
                    <a:ext uri="{9D8B030D-6E8A-4147-A177-3AD203B41FA5}">
                      <a16:colId xmlns:a16="http://schemas.microsoft.com/office/drawing/2014/main" val="1188586964"/>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建物被害（全壊・全焼）</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建物被害（全壊）</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72,761</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6869789"/>
                  </a:ext>
                </a:extLst>
              </a:tr>
              <a:tr h="0">
                <a:tc rowSpan="4">
                  <a:txBody>
                    <a:bodyPr/>
                    <a:lstStyle/>
                    <a:p>
                      <a:r>
                        <a:rPr kumimoji="1" lang="ja-JP" altLang="en-US" sz="1000" dirty="0"/>
                        <a:t>要因別</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揺れ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66,746</a:t>
                      </a:r>
                    </a:p>
                  </a:txBody>
                  <a:tcPr marL="9525" marR="9525" marT="9525" marB="0" anchor="ct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78219062"/>
                  </a:ext>
                </a:extLst>
              </a:tr>
              <a:tr h="0">
                <a:tc vMerge="1">
                  <a:txBody>
                    <a:bodyPr/>
                    <a:lstStyle/>
                    <a:p>
                      <a:endParaRPr kumimoji="1" lang="ja-JP" altLang="en-US" sz="1050" dirty="0"/>
                    </a:p>
                  </a:txBody>
                  <a:tcPr anchor="ctr"/>
                </a:tc>
                <a:tc>
                  <a:txBody>
                    <a:bodyPr/>
                    <a:lstStyle/>
                    <a:p>
                      <a:r>
                        <a:rPr kumimoji="1" lang="ja-JP" altLang="en-US" sz="1000" dirty="0"/>
                        <a:t>火災</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4,897</a:t>
                      </a:r>
                    </a:p>
                  </a:txBody>
                  <a:tcPr marL="9525" marR="9525" marT="9525" marB="0" anchor="ct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55412749"/>
                  </a:ext>
                </a:extLst>
              </a:tr>
              <a:tr h="0">
                <a:tc vMerge="1">
                  <a:txBody>
                    <a:bodyPr/>
                    <a:lstStyle/>
                    <a:p>
                      <a:endParaRPr kumimoji="1" lang="ja-JP" altLang="en-US" sz="1050" dirty="0"/>
                    </a:p>
                  </a:txBody>
                  <a:tcPr anchor="ctr"/>
                </a:tc>
                <a:tc>
                  <a:txBody>
                    <a:bodyPr/>
                    <a:lstStyle/>
                    <a:p>
                      <a:r>
                        <a:rPr kumimoji="1" lang="ja-JP" altLang="en-US" sz="1000" dirty="0"/>
                        <a:t>液状化</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1,051</a:t>
                      </a:r>
                    </a:p>
                  </a:txBody>
                  <a:tcPr marL="9525" marR="9525" marT="9525" marB="0" anchor="ct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76807697"/>
                  </a:ext>
                </a:extLst>
              </a:tr>
              <a:tr h="0">
                <a:tc vMerge="1">
                  <a:txBody>
                    <a:bodyPr/>
                    <a:lstStyle/>
                    <a:p>
                      <a:endParaRPr kumimoji="1" lang="ja-JP" altLang="en-US" sz="1050" dirty="0"/>
                    </a:p>
                  </a:txBody>
                  <a:tcPr anchor="ctr"/>
                </a:tc>
                <a:tc>
                  <a:txBody>
                    <a:bodyPr/>
                    <a:lstStyle/>
                    <a:p>
                      <a:r>
                        <a:rPr kumimoji="1" lang="ja-JP" altLang="en-US" sz="1000" dirty="0"/>
                        <a:t>土砂災害</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67</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2311887"/>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人的被害（死者）</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人的被害（死者）</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3,491</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dirty="0"/>
                        <a:t>人</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83237636"/>
                  </a:ext>
                </a:extLst>
              </a:tr>
              <a:tr h="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要因別</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揺れ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3,262</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2746831"/>
                  </a:ext>
                </a:extLst>
              </a:tr>
              <a:tr h="0">
                <a:tc vMerge="1">
                  <a:txBody>
                    <a:bodyPr/>
                    <a:lstStyle/>
                    <a:p>
                      <a:endParaRPr kumimoji="1" lang="ja-JP" altLang="en-US" sz="1050" dirty="0"/>
                    </a:p>
                  </a:txBody>
                  <a:tcPr anchor="ctr"/>
                </a:tc>
                <a:tc>
                  <a:txBody>
                    <a:bodyPr/>
                    <a:lstStyle/>
                    <a:p>
                      <a:r>
                        <a:rPr kumimoji="1" lang="ja-JP" altLang="en-US" sz="1000" dirty="0"/>
                        <a:t>火災</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148</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35262591"/>
                  </a:ext>
                </a:extLst>
              </a:tr>
              <a:tr h="0">
                <a:tc vMerge="1">
                  <a:txBody>
                    <a:bodyPr/>
                    <a:lstStyle/>
                    <a:p>
                      <a:endParaRPr kumimoji="1" lang="ja-JP" altLang="en-US" sz="1050" dirty="0"/>
                    </a:p>
                  </a:txBody>
                  <a:tcPr anchor="ctr"/>
                </a:tc>
                <a:tc>
                  <a:txBody>
                    <a:bodyPr/>
                    <a:lstStyle/>
                    <a:p>
                      <a:r>
                        <a:rPr kumimoji="1" lang="ja-JP" altLang="en-US" sz="1000" dirty="0"/>
                        <a:t>家具の転倒等</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76</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47659182"/>
                  </a:ext>
                </a:extLst>
              </a:tr>
              <a:tr h="0">
                <a:tc vMerge="1">
                  <a:txBody>
                    <a:bodyPr/>
                    <a:lstStyle/>
                    <a:p>
                      <a:endParaRPr kumimoji="1" lang="ja-JP" altLang="en-US" sz="1050" dirty="0"/>
                    </a:p>
                  </a:txBody>
                  <a:tcPr anchor="ctr"/>
                </a:tc>
                <a:tc>
                  <a:txBody>
                    <a:bodyPr/>
                    <a:lstStyle/>
                    <a:p>
                      <a:r>
                        <a:rPr kumimoji="1" lang="ja-JP" altLang="en-US" sz="1000" dirty="0"/>
                        <a:t>土砂災害</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6</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0599187"/>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人的被害（負傷者）</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人的被害（負傷者）</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18,283</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05613817"/>
                  </a:ext>
                </a:extLst>
              </a:tr>
              <a:tr h="0">
                <a:tc rowSpan="6">
                  <a:txBody>
                    <a:bodyPr/>
                    <a:lstStyle/>
                    <a:p>
                      <a:r>
                        <a:rPr kumimoji="1" lang="ja-JP" altLang="en-US" sz="1000" dirty="0"/>
                        <a:t>要因別</a:t>
                      </a:r>
                      <a:endParaRPr kumimoji="1" lang="en-US" altLang="ja-JP" sz="1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揺れ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17,022</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6963774"/>
                  </a:ext>
                </a:extLst>
              </a:tr>
              <a:tr h="0">
                <a:tc vMerge="1">
                  <a:txBody>
                    <a:bodyPr/>
                    <a:lstStyle/>
                    <a:p>
                      <a:endParaRPr kumimoji="1" lang="en-US" altLang="ja-JP" sz="1050" dirty="0"/>
                    </a:p>
                  </a:txBody>
                  <a:tcPr anchor="ctr"/>
                </a:tc>
                <a:tc>
                  <a:txBody>
                    <a:bodyPr/>
                    <a:lstStyle/>
                    <a:p>
                      <a:r>
                        <a:rPr kumimoji="1" lang="ja-JP" altLang="en-US" sz="1000" dirty="0"/>
                        <a:t>家具の転倒等</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1,175</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4015502"/>
                  </a:ext>
                </a:extLst>
              </a:tr>
              <a:tr h="0">
                <a:tc vMerge="1">
                  <a:txBody>
                    <a:bodyPr/>
                    <a:lstStyle/>
                    <a:p>
                      <a:endParaRPr kumimoji="1" lang="en-US" altLang="ja-JP" sz="1050" dirty="0"/>
                    </a:p>
                  </a:txBody>
                  <a:tcPr anchor="ctr"/>
                </a:tc>
                <a:tc>
                  <a:txBody>
                    <a:bodyPr/>
                    <a:lstStyle/>
                    <a:p>
                      <a:r>
                        <a:rPr kumimoji="1" lang="ja-JP" altLang="en-US" sz="1000" dirty="0"/>
                        <a:t>火災</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79</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88173314"/>
                  </a:ext>
                </a:extLst>
              </a:tr>
              <a:tr h="0">
                <a:tc vMerge="1">
                  <a:txBody>
                    <a:bodyPr/>
                    <a:lstStyle/>
                    <a:p>
                      <a:endParaRPr kumimoji="1" lang="en-US" altLang="ja-JP" sz="1050" dirty="0"/>
                    </a:p>
                  </a:txBody>
                  <a:tcPr anchor="ctr"/>
                </a:tc>
                <a:tc>
                  <a:txBody>
                    <a:bodyPr/>
                    <a:lstStyle/>
                    <a:p>
                      <a:r>
                        <a:rPr kumimoji="1" lang="ja-JP" altLang="en-US" sz="1000" dirty="0"/>
                        <a:t>土砂災害</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7</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1187962"/>
                  </a:ext>
                </a:extLst>
              </a:tr>
              <a:tr h="0">
                <a:tc vMerge="1">
                  <a:txBody>
                    <a:bodyPr/>
                    <a:lstStyle/>
                    <a:p>
                      <a:endParaRPr kumimoji="1" lang="en-US" altLang="ja-JP" sz="1050" dirty="0"/>
                    </a:p>
                  </a:txBody>
                  <a:tcPr anchor="ctr"/>
                </a:tc>
                <a:tc>
                  <a:txBody>
                    <a:bodyPr/>
                    <a:lstStyle/>
                    <a:p>
                      <a:r>
                        <a:rPr kumimoji="1" lang="ja-JP" altLang="en-US" sz="800" dirty="0"/>
                        <a:t>ブロック塀・</a:t>
                      </a:r>
                      <a:endParaRPr kumimoji="1" lang="en-US" altLang="ja-JP" sz="800" dirty="0"/>
                    </a:p>
                    <a:p>
                      <a:r>
                        <a:rPr kumimoji="1" lang="ja-JP" altLang="en-US" sz="800" dirty="0"/>
                        <a:t>自動販売機の転倒</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95217851"/>
                  </a:ext>
                </a:extLst>
              </a:tr>
              <a:tr h="0">
                <a:tc vMerge="1">
                  <a:txBody>
                    <a:bodyPr/>
                    <a:lstStyle/>
                    <a:p>
                      <a:endParaRPr kumimoji="1" lang="en-US" altLang="ja-JP" sz="1050" dirty="0"/>
                    </a:p>
                  </a:txBody>
                  <a:tcPr anchor="ctr"/>
                </a:tc>
                <a:tc>
                  <a:txBody>
                    <a:bodyPr/>
                    <a:lstStyle/>
                    <a:p>
                      <a:r>
                        <a:rPr kumimoji="1" lang="ja-JP" altLang="en-US" sz="1000" dirty="0"/>
                        <a:t>屋外転倒物・落下物</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60610"/>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避難者（</a:t>
                      </a:r>
                      <a:r>
                        <a:rPr kumimoji="1" lang="en-US" altLang="ja-JP" sz="1000" dirty="0"/>
                        <a:t>1</a:t>
                      </a:r>
                      <a:r>
                        <a:rPr kumimoji="1" lang="ja-JP" altLang="en-US" sz="1000" dirty="0"/>
                        <a:t>週間後）</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避難者（</a:t>
                      </a:r>
                      <a:r>
                        <a:rPr kumimoji="1" lang="en-US" altLang="ja-JP" sz="1050" dirty="0"/>
                        <a:t>1</a:t>
                      </a:r>
                      <a:r>
                        <a:rPr kumimoji="1" lang="ja-JP" altLang="en-US" sz="1050" dirty="0"/>
                        <a:t>週間後）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140,635</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29670345"/>
                  </a:ext>
                </a:extLst>
              </a:tr>
              <a:tr h="0">
                <a:tc rowSpan="2">
                  <a:txBody>
                    <a:bodyPr/>
                    <a:lstStyle/>
                    <a:p>
                      <a:r>
                        <a:rPr kumimoji="1" lang="ja-JP" altLang="en-US" sz="1000" dirty="0"/>
                        <a:t>要因別</a:t>
                      </a:r>
                      <a:endParaRPr kumimoji="1" lang="en-US" altLang="ja-JP" sz="1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避難所内</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70,317</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45889605"/>
                  </a:ext>
                </a:extLst>
              </a:tr>
              <a:tr h="0">
                <a:tc vMerge="1">
                  <a:txBody>
                    <a:bodyPr/>
                    <a:lstStyle/>
                    <a:p>
                      <a:endParaRPr kumimoji="1" lang="ja-JP" altLang="en-US" sz="1050" dirty="0"/>
                    </a:p>
                  </a:txBody>
                  <a:tcPr anchor="ctr"/>
                </a:tc>
                <a:tc>
                  <a:txBody>
                    <a:bodyPr/>
                    <a:lstStyle/>
                    <a:p>
                      <a:r>
                        <a:rPr kumimoji="1" lang="ja-JP" altLang="en-US" sz="1000" dirty="0"/>
                        <a:t>避難所外</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70,317</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7998373"/>
                  </a:ext>
                </a:extLst>
              </a:tr>
            </a:tbl>
          </a:graphicData>
        </a:graphic>
      </p:graphicFrame>
      <p:sp>
        <p:nvSpPr>
          <p:cNvPr id="3" name="テキスト ボックス 2">
            <a:extLst>
              <a:ext uri="{FF2B5EF4-FFF2-40B4-BE49-F238E27FC236}">
                <a16:creationId xmlns:a16="http://schemas.microsoft.com/office/drawing/2014/main" id="{CB44BE66-A4F6-2D28-A3BE-273E0A383C54}"/>
              </a:ext>
            </a:extLst>
          </p:cNvPr>
          <p:cNvSpPr txBox="1"/>
          <p:nvPr/>
        </p:nvSpPr>
        <p:spPr>
          <a:xfrm>
            <a:off x="5187874" y="6168300"/>
            <a:ext cx="3956125" cy="507831"/>
          </a:xfrm>
          <a:prstGeom prst="rect">
            <a:avLst/>
          </a:prstGeom>
          <a:noFill/>
        </p:spPr>
        <p:txBody>
          <a:bodyPr wrap="square" rtlCol="0">
            <a:spAutoFit/>
          </a:bodyPr>
          <a:lstStyle/>
          <a:p>
            <a:pPr marL="180975" indent="-180975" algn="just"/>
            <a:r>
              <a:rPr kumimoji="1" lang="en-US" altLang="ja-JP" sz="900" dirty="0"/>
              <a:t>※</a:t>
            </a:r>
            <a:r>
              <a:rPr kumimoji="1" lang="ja-JP" altLang="en-US" sz="900" dirty="0">
                <a:latin typeface="ＭＳ Ｐゴシック" panose="020B0600070205080204" pitchFamily="50" charset="-128"/>
                <a:ea typeface="ＭＳ Ｐゴシック" panose="020B0600070205080204" pitchFamily="50" charset="-128"/>
              </a:rPr>
              <a:t>建物被害・避難者は最大となる冬</a:t>
            </a:r>
            <a:r>
              <a:rPr kumimoji="1" lang="en-US" altLang="ja-JP" sz="900" dirty="0">
                <a:latin typeface="ＭＳ Ｐゴシック" panose="020B0600070205080204" pitchFamily="50" charset="-128"/>
                <a:ea typeface="ＭＳ Ｐゴシック" panose="020B0600070205080204" pitchFamily="50" charset="-128"/>
              </a:rPr>
              <a:t>18</a:t>
            </a:r>
            <a:r>
              <a:rPr kumimoji="1" lang="ja-JP" altLang="en-US" sz="900" dirty="0">
                <a:latin typeface="ＭＳ Ｐゴシック" panose="020B0600070205080204" pitchFamily="50" charset="-128"/>
                <a:ea typeface="ＭＳ Ｐゴシック" panose="020B0600070205080204" pitchFamily="50" charset="-128"/>
              </a:rPr>
              <a:t>時風速</a:t>
            </a:r>
            <a:r>
              <a:rPr kumimoji="1" lang="en-US" altLang="ja-JP" sz="900" dirty="0">
                <a:latin typeface="ＭＳ Ｐゴシック" panose="020B0600070205080204" pitchFamily="50" charset="-128"/>
                <a:ea typeface="ＭＳ Ｐゴシック" panose="020B0600070205080204" pitchFamily="50" charset="-128"/>
              </a:rPr>
              <a:t>8m</a:t>
            </a:r>
            <a:r>
              <a:rPr kumimoji="1" lang="ja-JP" altLang="en-US" sz="900" dirty="0">
                <a:latin typeface="ＭＳ Ｐゴシック" panose="020B0600070205080204" pitchFamily="50" charset="-128"/>
                <a:ea typeface="ＭＳ Ｐゴシック" panose="020B0600070205080204" pitchFamily="50" charset="-128"/>
              </a:rPr>
              <a:t>、人的被害は最大となる</a:t>
            </a:r>
            <a:r>
              <a:rPr lang="ja-JP" altLang="en-US" sz="900" dirty="0">
                <a:latin typeface="ＭＳ Ｐゴシック" panose="020B0600070205080204" pitchFamily="50" charset="-128"/>
                <a:ea typeface="ＭＳ Ｐゴシック" panose="020B0600070205080204" pitchFamily="50" charset="-128"/>
              </a:rPr>
              <a:t>冬</a:t>
            </a:r>
            <a:r>
              <a:rPr lang="en-US" altLang="ja-JP" sz="900" dirty="0">
                <a:latin typeface="ＭＳ Ｐゴシック" panose="020B0600070205080204" pitchFamily="50" charset="-128"/>
                <a:ea typeface="ＭＳ Ｐゴシック" panose="020B0600070205080204" pitchFamily="50" charset="-128"/>
              </a:rPr>
              <a:t>5</a:t>
            </a:r>
            <a:r>
              <a:rPr lang="ja-JP" altLang="en-US" sz="900" dirty="0">
                <a:latin typeface="ＭＳ Ｐゴシック" panose="020B0600070205080204" pitchFamily="50" charset="-128"/>
                <a:ea typeface="ＭＳ Ｐゴシック" panose="020B0600070205080204" pitchFamily="50" charset="-128"/>
              </a:rPr>
              <a:t>時風速</a:t>
            </a:r>
            <a:r>
              <a:rPr lang="en-US" altLang="ja-JP" sz="900" dirty="0">
                <a:latin typeface="ＭＳ Ｐゴシック" panose="020B0600070205080204" pitchFamily="50" charset="-128"/>
                <a:ea typeface="ＭＳ Ｐゴシック" panose="020B0600070205080204" pitchFamily="50" charset="-128"/>
              </a:rPr>
              <a:t>8m</a:t>
            </a:r>
            <a:r>
              <a:rPr lang="ja-JP" altLang="en-US" sz="900" dirty="0">
                <a:latin typeface="ＭＳ Ｐゴシック" panose="020B0600070205080204" pitchFamily="50" charset="-128"/>
                <a:ea typeface="ＭＳ Ｐゴシック" panose="020B0600070205080204" pitchFamily="50" charset="-128"/>
              </a:rPr>
              <a:t>のものを示しています。</a:t>
            </a:r>
            <a:endParaRPr kumimoji="1" lang="en-US" altLang="ja-JP" sz="900" dirty="0">
              <a:latin typeface="ＭＳ Ｐゴシック" panose="020B0600070205080204" pitchFamily="50" charset="-128"/>
              <a:ea typeface="ＭＳ Ｐゴシック" panose="020B0600070205080204" pitchFamily="50" charset="-128"/>
            </a:endParaRPr>
          </a:p>
          <a:p>
            <a:pPr algn="just"/>
            <a:r>
              <a:rPr kumimoji="1" lang="en-US" altLang="ja-JP" sz="900" dirty="0"/>
              <a:t>※</a:t>
            </a:r>
            <a:r>
              <a:rPr kumimoji="1" lang="ja-JP" altLang="en-US" sz="900" dirty="0"/>
              <a:t>小数点以下の四捨五入により合計が合わない場合があります。</a:t>
            </a:r>
            <a:endParaRPr kumimoji="1" lang="en-US" altLang="ja-JP" sz="900" dirty="0"/>
          </a:p>
        </p:txBody>
      </p:sp>
      <p:sp>
        <p:nvSpPr>
          <p:cNvPr id="4" name="テキスト ボックス 3">
            <a:extLst>
              <a:ext uri="{FF2B5EF4-FFF2-40B4-BE49-F238E27FC236}">
                <a16:creationId xmlns:a16="http://schemas.microsoft.com/office/drawing/2014/main" id="{5DF39259-EBA3-FB0C-19F0-6C8ED2EB40B0}"/>
              </a:ext>
            </a:extLst>
          </p:cNvPr>
          <p:cNvSpPr txBox="1"/>
          <p:nvPr/>
        </p:nvSpPr>
        <p:spPr>
          <a:xfrm>
            <a:off x="1277283" y="521902"/>
            <a:ext cx="2142698" cy="338554"/>
          </a:xfrm>
          <a:prstGeom prst="rect">
            <a:avLst/>
          </a:prstGeom>
          <a:noFill/>
        </p:spPr>
        <p:txBody>
          <a:bodyPr wrap="square" rtlCol="0">
            <a:spAutoFit/>
          </a:bodyPr>
          <a:lstStyle/>
          <a:p>
            <a:pPr algn="ctr"/>
            <a:r>
              <a:rPr kumimoji="1" lang="ja-JP" altLang="en-US" sz="1600" dirty="0"/>
              <a:t>＜震度分布＞</a:t>
            </a:r>
          </a:p>
        </p:txBody>
      </p:sp>
      <p:pic>
        <p:nvPicPr>
          <p:cNvPr id="8" name="図 7" descr="ダイアグラム, 概略図&#10;&#10;自動的に生成された説明">
            <a:extLst>
              <a:ext uri="{FF2B5EF4-FFF2-40B4-BE49-F238E27FC236}">
                <a16:creationId xmlns:a16="http://schemas.microsoft.com/office/drawing/2014/main" id="{A2CED3BE-36B2-818D-632B-B5C09E54A5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9077" y="3043800"/>
            <a:ext cx="709019" cy="901140"/>
          </a:xfrm>
          <a:prstGeom prst="rect">
            <a:avLst/>
          </a:prstGeom>
          <a:ln>
            <a:solidFill>
              <a:schemeClr val="tx1"/>
            </a:solidFill>
          </a:ln>
        </p:spPr>
      </p:pic>
      <p:pic>
        <p:nvPicPr>
          <p:cNvPr id="10" name="図 9">
            <a:extLst>
              <a:ext uri="{FF2B5EF4-FFF2-40B4-BE49-F238E27FC236}">
                <a16:creationId xmlns:a16="http://schemas.microsoft.com/office/drawing/2014/main" id="{7AB1095F-B71D-6446-14B2-FDC27CE283FE}"/>
              </a:ext>
            </a:extLst>
          </p:cNvPr>
          <p:cNvPicPr>
            <a:picLocks noChangeAspect="1"/>
          </p:cNvPicPr>
          <p:nvPr/>
        </p:nvPicPr>
        <p:blipFill>
          <a:blip r:embed="rId5"/>
          <a:stretch>
            <a:fillRect/>
          </a:stretch>
        </p:blipFill>
        <p:spPr>
          <a:xfrm>
            <a:off x="395919" y="5756238"/>
            <a:ext cx="741521" cy="711690"/>
          </a:xfrm>
          <a:prstGeom prst="rect">
            <a:avLst/>
          </a:prstGeom>
        </p:spPr>
      </p:pic>
      <p:sp>
        <p:nvSpPr>
          <p:cNvPr id="11" name="テキスト ボックス 10">
            <a:extLst>
              <a:ext uri="{FF2B5EF4-FFF2-40B4-BE49-F238E27FC236}">
                <a16:creationId xmlns:a16="http://schemas.microsoft.com/office/drawing/2014/main" id="{B7AD180F-A4A6-5524-718E-A179670F046D}"/>
              </a:ext>
            </a:extLst>
          </p:cNvPr>
          <p:cNvSpPr txBox="1"/>
          <p:nvPr/>
        </p:nvSpPr>
        <p:spPr>
          <a:xfrm>
            <a:off x="3667551" y="5686998"/>
            <a:ext cx="904449" cy="784830"/>
          </a:xfrm>
          <a:prstGeom prst="rect">
            <a:avLst/>
          </a:prstGeom>
          <a:noFill/>
        </p:spPr>
        <p:txBody>
          <a:bodyPr wrap="square" rtlCol="0">
            <a:spAutoFit/>
          </a:bodyPr>
          <a:lstStyle/>
          <a:p>
            <a:pPr algn="just"/>
            <a:r>
              <a:rPr kumimoji="1" lang="en-US" altLang="ja-JP" sz="900" dirty="0"/>
              <a:t>※</a:t>
            </a:r>
            <a:r>
              <a:rPr kumimoji="1" lang="ja-JP" altLang="en-US" sz="900" dirty="0"/>
              <a:t>液状化危険度はあくまでも予測結果であることに留意が必要です。</a:t>
            </a:r>
          </a:p>
        </p:txBody>
      </p:sp>
      <p:sp>
        <p:nvSpPr>
          <p:cNvPr id="12" name="テキスト ボックス 11">
            <a:extLst>
              <a:ext uri="{FF2B5EF4-FFF2-40B4-BE49-F238E27FC236}">
                <a16:creationId xmlns:a16="http://schemas.microsoft.com/office/drawing/2014/main" id="{CFBF8BD1-4867-E981-EA41-EECDED0ADA9E}"/>
              </a:ext>
            </a:extLst>
          </p:cNvPr>
          <p:cNvSpPr txBox="1"/>
          <p:nvPr/>
        </p:nvSpPr>
        <p:spPr>
          <a:xfrm>
            <a:off x="1592564" y="4347489"/>
            <a:ext cx="2522707" cy="276999"/>
          </a:xfrm>
          <a:prstGeom prst="rect">
            <a:avLst/>
          </a:prstGeom>
          <a:noFill/>
        </p:spPr>
        <p:txBody>
          <a:bodyPr wrap="square" rtlCol="0">
            <a:spAutoFit/>
          </a:bodyPr>
          <a:lstStyle/>
          <a:p>
            <a:pPr algn="ctr"/>
            <a:r>
              <a:rPr kumimoji="1" lang="ja-JP" altLang="en-US" sz="1200" dirty="0"/>
              <a:t>＜液状化危険度分布＞</a:t>
            </a:r>
          </a:p>
        </p:txBody>
      </p:sp>
    </p:spTree>
    <p:extLst>
      <p:ext uri="{BB962C8B-B14F-4D97-AF65-F5344CB8AC3E}">
        <p14:creationId xmlns:p14="http://schemas.microsoft.com/office/powerpoint/2010/main" val="1822993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1CFDF2F6-A35E-2C1D-3CC5-54FDCAEE2973}"/>
              </a:ext>
            </a:extLst>
          </p:cNvPr>
          <p:cNvPicPr>
            <a:picLocks noChangeAspect="1"/>
          </p:cNvPicPr>
          <p:nvPr/>
        </p:nvPicPr>
        <p:blipFill>
          <a:blip r:embed="rId2"/>
          <a:stretch>
            <a:fillRect/>
          </a:stretch>
        </p:blipFill>
        <p:spPr>
          <a:xfrm>
            <a:off x="1152000" y="4356000"/>
            <a:ext cx="2502000" cy="2194461"/>
          </a:xfrm>
          <a:prstGeom prst="rect">
            <a:avLst/>
          </a:prstGeom>
        </p:spPr>
      </p:pic>
      <p:sp>
        <p:nvSpPr>
          <p:cNvPr id="2" name="テキスト ボックス 1">
            <a:extLst>
              <a:ext uri="{FF2B5EF4-FFF2-40B4-BE49-F238E27FC236}">
                <a16:creationId xmlns:a16="http://schemas.microsoft.com/office/drawing/2014/main" id="{D4D5832A-5051-B1F9-C9A4-698AE7ECC471}"/>
              </a:ext>
            </a:extLst>
          </p:cNvPr>
          <p:cNvSpPr txBox="1"/>
          <p:nvPr/>
        </p:nvSpPr>
        <p:spPr>
          <a:xfrm>
            <a:off x="4212000" y="435600"/>
            <a:ext cx="4935600" cy="561474"/>
          </a:xfrm>
          <a:prstGeom prst="rect">
            <a:avLst/>
          </a:prstGeom>
          <a:noFill/>
        </p:spPr>
        <p:txBody>
          <a:bodyPr wrap="square" rtlCol="0">
            <a:noAutofit/>
          </a:bodyPr>
          <a:lstStyle/>
          <a:p>
            <a:pPr marL="360363" indent="-360363" algn="just"/>
            <a:r>
              <a:rPr kumimoji="1"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　</a:t>
            </a:r>
            <a:r>
              <a:rPr kumimoji="1" lang="ja-JP" altLang="en-US" sz="1600" dirty="0"/>
              <a:t>甲府盆地の揺れが極めて大きくなり、最大震度</a:t>
            </a:r>
            <a:r>
              <a:rPr lang="en-US" altLang="ja-JP" sz="1600" dirty="0"/>
              <a:t>7</a:t>
            </a:r>
            <a:r>
              <a:rPr lang="ja-JP" altLang="en-US" sz="1600" dirty="0"/>
              <a:t>の領域が広く分布することが想定されます。</a:t>
            </a:r>
            <a:endParaRPr lang="en-US" altLang="ja-JP" sz="1600" dirty="0"/>
          </a:p>
        </p:txBody>
      </p:sp>
      <p:sp>
        <p:nvSpPr>
          <p:cNvPr id="11" name="タイトル 1">
            <a:extLst>
              <a:ext uri="{FF2B5EF4-FFF2-40B4-BE49-F238E27FC236}">
                <a16:creationId xmlns:a16="http://schemas.microsoft.com/office/drawing/2014/main" id="{A133C909-F616-C9F8-7ABD-9032EE55B6E4}"/>
              </a:ext>
            </a:extLst>
          </p:cNvPr>
          <p:cNvSpPr>
            <a:spLocks noGrp="1"/>
          </p:cNvSpPr>
          <p:nvPr>
            <p:ph type="title"/>
          </p:nvPr>
        </p:nvSpPr>
        <p:spPr>
          <a:xfrm>
            <a:off x="0" y="0"/>
            <a:ext cx="9144000" cy="458640"/>
          </a:xfrm>
        </p:spPr>
        <p:txBody>
          <a:bodyPr>
            <a:normAutofit/>
          </a:bodyPr>
          <a:lstStyle/>
          <a:p>
            <a:pPr algn="ctr"/>
            <a:r>
              <a:rPr lang="ja-JP" altLang="en-US" sz="2200" dirty="0"/>
              <a:t>４</a:t>
            </a:r>
            <a:r>
              <a:rPr lang="en-US" altLang="ja-JP" sz="2200" dirty="0"/>
              <a:t>-</a:t>
            </a:r>
            <a:r>
              <a:rPr lang="ja-JP" altLang="en-US" sz="2200" dirty="0"/>
              <a:t>６．山梨県の被害想定（</a:t>
            </a:r>
            <a:r>
              <a:rPr kumimoji="1" lang="ja-JP" altLang="en-US" sz="2200" dirty="0"/>
              <a:t>曽根丘陵断層帯）</a:t>
            </a:r>
          </a:p>
        </p:txBody>
      </p:sp>
      <p:pic>
        <p:nvPicPr>
          <p:cNvPr id="9" name="図 8" descr="マップ&#10;&#10;自動的に生成された説明">
            <a:extLst>
              <a:ext uri="{FF2B5EF4-FFF2-40B4-BE49-F238E27FC236}">
                <a16:creationId xmlns:a16="http://schemas.microsoft.com/office/drawing/2014/main" id="{1EB6D3E7-0877-B09E-306A-6F024A2027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4414"/>
          <a:stretch/>
        </p:blipFill>
        <p:spPr>
          <a:xfrm>
            <a:off x="540000" y="540000"/>
            <a:ext cx="3546122" cy="3787200"/>
          </a:xfrm>
          <a:prstGeom prst="rect">
            <a:avLst/>
          </a:prstGeom>
          <a:ln>
            <a:solidFill>
              <a:schemeClr val="tx1"/>
            </a:solidFill>
          </a:ln>
        </p:spPr>
      </p:pic>
      <p:graphicFrame>
        <p:nvGraphicFramePr>
          <p:cNvPr id="4" name="表 7">
            <a:extLst>
              <a:ext uri="{FF2B5EF4-FFF2-40B4-BE49-F238E27FC236}">
                <a16:creationId xmlns:a16="http://schemas.microsoft.com/office/drawing/2014/main" id="{2F5E1A3C-12F5-0D20-78AF-01D90B9F70DA}"/>
              </a:ext>
            </a:extLst>
          </p:cNvPr>
          <p:cNvGraphicFramePr>
            <a:graphicFrameLocks noGrp="1"/>
          </p:cNvGraphicFramePr>
          <p:nvPr>
            <p:extLst>
              <p:ext uri="{D42A27DB-BD31-4B8C-83A1-F6EECF244321}">
                <p14:modId xmlns:p14="http://schemas.microsoft.com/office/powerpoint/2010/main" val="608335982"/>
              </p:ext>
            </p:extLst>
          </p:nvPr>
        </p:nvGraphicFramePr>
        <p:xfrm>
          <a:off x="5400000" y="1231277"/>
          <a:ext cx="3136392" cy="4968240"/>
        </p:xfrm>
        <a:graphic>
          <a:graphicData uri="http://schemas.openxmlformats.org/drawingml/2006/table">
            <a:tbl>
              <a:tblPr bandRow="1">
                <a:tableStyleId>{7DF18680-E054-41AD-8BC1-D1AEF772440D}</a:tableStyleId>
              </a:tblPr>
              <a:tblGrid>
                <a:gridCol w="606014">
                  <a:extLst>
                    <a:ext uri="{9D8B030D-6E8A-4147-A177-3AD203B41FA5}">
                      <a16:colId xmlns:a16="http://schemas.microsoft.com/office/drawing/2014/main" val="3783778454"/>
                    </a:ext>
                  </a:extLst>
                </a:gridCol>
                <a:gridCol w="1476415">
                  <a:extLst>
                    <a:ext uri="{9D8B030D-6E8A-4147-A177-3AD203B41FA5}">
                      <a16:colId xmlns:a16="http://schemas.microsoft.com/office/drawing/2014/main" val="20436948"/>
                    </a:ext>
                  </a:extLst>
                </a:gridCol>
                <a:gridCol w="721596">
                  <a:extLst>
                    <a:ext uri="{9D8B030D-6E8A-4147-A177-3AD203B41FA5}">
                      <a16:colId xmlns:a16="http://schemas.microsoft.com/office/drawing/2014/main" val="2653015307"/>
                    </a:ext>
                  </a:extLst>
                </a:gridCol>
                <a:gridCol w="332367">
                  <a:extLst>
                    <a:ext uri="{9D8B030D-6E8A-4147-A177-3AD203B41FA5}">
                      <a16:colId xmlns:a16="http://schemas.microsoft.com/office/drawing/2014/main" val="1188586964"/>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建物被害（全壊・全焼）</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建物被害（全壊）</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94,102</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6869789"/>
                  </a:ext>
                </a:extLst>
              </a:tr>
              <a:tr h="0">
                <a:tc rowSpan="4">
                  <a:txBody>
                    <a:bodyPr/>
                    <a:lstStyle/>
                    <a:p>
                      <a:r>
                        <a:rPr kumimoji="1" lang="ja-JP" altLang="en-US" sz="1000" dirty="0"/>
                        <a:t>要因別</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揺れ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79,643</a:t>
                      </a:r>
                    </a:p>
                  </a:txBody>
                  <a:tcPr marL="9525" marR="9525" marT="9525" marB="0" anchor="ct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78219062"/>
                  </a:ext>
                </a:extLst>
              </a:tr>
              <a:tr h="0">
                <a:tc vMerge="1">
                  <a:txBody>
                    <a:bodyPr/>
                    <a:lstStyle/>
                    <a:p>
                      <a:endParaRPr kumimoji="1" lang="ja-JP" altLang="en-US" sz="1050" dirty="0"/>
                    </a:p>
                  </a:txBody>
                  <a:tcPr anchor="ctr"/>
                </a:tc>
                <a:tc>
                  <a:txBody>
                    <a:bodyPr/>
                    <a:lstStyle/>
                    <a:p>
                      <a:r>
                        <a:rPr kumimoji="1" lang="ja-JP" altLang="en-US" sz="1000" dirty="0"/>
                        <a:t>火災</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13,169</a:t>
                      </a:r>
                    </a:p>
                  </a:txBody>
                  <a:tcPr marL="9525" marR="9525" marT="9525" marB="0" anchor="ct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55412749"/>
                  </a:ext>
                </a:extLst>
              </a:tr>
              <a:tr h="0">
                <a:tc vMerge="1">
                  <a:txBody>
                    <a:bodyPr/>
                    <a:lstStyle/>
                    <a:p>
                      <a:endParaRPr kumimoji="1" lang="ja-JP" altLang="en-US" sz="1050" dirty="0"/>
                    </a:p>
                  </a:txBody>
                  <a:tcPr anchor="ctr"/>
                </a:tc>
                <a:tc>
                  <a:txBody>
                    <a:bodyPr/>
                    <a:lstStyle/>
                    <a:p>
                      <a:r>
                        <a:rPr kumimoji="1" lang="ja-JP" altLang="en-US" sz="1000" dirty="0"/>
                        <a:t>液状化</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1,198</a:t>
                      </a:r>
                    </a:p>
                  </a:txBody>
                  <a:tcPr marL="9525" marR="9525" marT="9525" marB="0" anchor="ct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76807697"/>
                  </a:ext>
                </a:extLst>
              </a:tr>
              <a:tr h="0">
                <a:tc vMerge="1">
                  <a:txBody>
                    <a:bodyPr/>
                    <a:lstStyle/>
                    <a:p>
                      <a:endParaRPr kumimoji="1" lang="ja-JP" altLang="en-US" sz="1050" dirty="0"/>
                    </a:p>
                  </a:txBody>
                  <a:tcPr anchor="ctr"/>
                </a:tc>
                <a:tc>
                  <a:txBody>
                    <a:bodyPr/>
                    <a:lstStyle/>
                    <a:p>
                      <a:r>
                        <a:rPr kumimoji="1" lang="ja-JP" altLang="en-US" sz="1000" dirty="0"/>
                        <a:t>土砂災害</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93</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2311887"/>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人的被害（死者）</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人的被害（死者）</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3,843</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dirty="0"/>
                        <a:t>人</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83237636"/>
                  </a:ext>
                </a:extLst>
              </a:tr>
              <a:tr h="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要因別</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揺れ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3,463</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2746831"/>
                  </a:ext>
                </a:extLst>
              </a:tr>
              <a:tr h="0">
                <a:tc vMerge="1">
                  <a:txBody>
                    <a:bodyPr/>
                    <a:lstStyle/>
                    <a:p>
                      <a:endParaRPr kumimoji="1" lang="ja-JP" altLang="en-US" sz="1050" dirty="0"/>
                    </a:p>
                  </a:txBody>
                  <a:tcPr anchor="ctr"/>
                </a:tc>
                <a:tc>
                  <a:txBody>
                    <a:bodyPr/>
                    <a:lstStyle/>
                    <a:p>
                      <a:r>
                        <a:rPr kumimoji="1" lang="ja-JP" altLang="en-US" sz="1000" dirty="0"/>
                        <a:t>火災</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237</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35262591"/>
                  </a:ext>
                </a:extLst>
              </a:tr>
              <a:tr h="0">
                <a:tc vMerge="1">
                  <a:txBody>
                    <a:bodyPr/>
                    <a:lstStyle/>
                    <a:p>
                      <a:endParaRPr kumimoji="1" lang="ja-JP" altLang="en-US" sz="1050" dirty="0"/>
                    </a:p>
                  </a:txBody>
                  <a:tcPr anchor="ctr"/>
                </a:tc>
                <a:tc>
                  <a:txBody>
                    <a:bodyPr/>
                    <a:lstStyle/>
                    <a:p>
                      <a:r>
                        <a:rPr kumimoji="1" lang="ja-JP" altLang="en-US" sz="1000" dirty="0"/>
                        <a:t>家具の転倒等</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135</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47659182"/>
                  </a:ext>
                </a:extLst>
              </a:tr>
              <a:tr h="0">
                <a:tc vMerge="1">
                  <a:txBody>
                    <a:bodyPr/>
                    <a:lstStyle/>
                    <a:p>
                      <a:endParaRPr kumimoji="1" lang="ja-JP" altLang="en-US" sz="1050" dirty="0"/>
                    </a:p>
                  </a:txBody>
                  <a:tcPr anchor="ctr"/>
                </a:tc>
                <a:tc>
                  <a:txBody>
                    <a:bodyPr/>
                    <a:lstStyle/>
                    <a:p>
                      <a:r>
                        <a:rPr kumimoji="1" lang="ja-JP" altLang="en-US" sz="1000" dirty="0"/>
                        <a:t>土砂災害</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8</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0599187"/>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人的被害（負傷者）</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人的被害（負傷者）</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20,008</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05613817"/>
                  </a:ext>
                </a:extLst>
              </a:tr>
              <a:tr h="0">
                <a:tc rowSpan="6">
                  <a:txBody>
                    <a:bodyPr/>
                    <a:lstStyle/>
                    <a:p>
                      <a:r>
                        <a:rPr kumimoji="1" lang="ja-JP" altLang="en-US" sz="1000" dirty="0"/>
                        <a:t>要因別</a:t>
                      </a:r>
                      <a:endParaRPr kumimoji="1" lang="en-US" altLang="ja-JP" sz="1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揺れ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17,776</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6963774"/>
                  </a:ext>
                </a:extLst>
              </a:tr>
              <a:tr h="0">
                <a:tc vMerge="1">
                  <a:txBody>
                    <a:bodyPr/>
                    <a:lstStyle/>
                    <a:p>
                      <a:endParaRPr kumimoji="1" lang="en-US" altLang="ja-JP" sz="1050" dirty="0"/>
                    </a:p>
                  </a:txBody>
                  <a:tcPr anchor="ctr"/>
                </a:tc>
                <a:tc>
                  <a:txBody>
                    <a:bodyPr/>
                    <a:lstStyle/>
                    <a:p>
                      <a:r>
                        <a:rPr kumimoji="1" lang="ja-JP" altLang="en-US" sz="1000" dirty="0"/>
                        <a:t>家具の転倒等</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2,101</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4015502"/>
                  </a:ext>
                </a:extLst>
              </a:tr>
              <a:tr h="0">
                <a:tc vMerge="1">
                  <a:txBody>
                    <a:bodyPr/>
                    <a:lstStyle/>
                    <a:p>
                      <a:endParaRPr kumimoji="1" lang="en-US" altLang="ja-JP" sz="1050" dirty="0"/>
                    </a:p>
                  </a:txBody>
                  <a:tcPr anchor="ctr"/>
                </a:tc>
                <a:tc>
                  <a:txBody>
                    <a:bodyPr/>
                    <a:lstStyle/>
                    <a:p>
                      <a:r>
                        <a:rPr kumimoji="1" lang="ja-JP" altLang="en-US" sz="1000" dirty="0"/>
                        <a:t>火災</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122</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88173314"/>
                  </a:ext>
                </a:extLst>
              </a:tr>
              <a:tr h="0">
                <a:tc vMerge="1">
                  <a:txBody>
                    <a:bodyPr/>
                    <a:lstStyle/>
                    <a:p>
                      <a:endParaRPr kumimoji="1" lang="en-US" altLang="ja-JP" sz="1050" dirty="0"/>
                    </a:p>
                  </a:txBody>
                  <a:tcPr anchor="ctr"/>
                </a:tc>
                <a:tc>
                  <a:txBody>
                    <a:bodyPr/>
                    <a:lstStyle/>
                    <a:p>
                      <a:r>
                        <a:rPr kumimoji="1" lang="ja-JP" altLang="en-US" sz="1000" dirty="0"/>
                        <a:t>土砂災害</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9</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1187962"/>
                  </a:ext>
                </a:extLst>
              </a:tr>
              <a:tr h="0">
                <a:tc vMerge="1">
                  <a:txBody>
                    <a:bodyPr/>
                    <a:lstStyle/>
                    <a:p>
                      <a:endParaRPr kumimoji="1" lang="en-US" altLang="ja-JP" sz="1050" dirty="0"/>
                    </a:p>
                  </a:txBody>
                  <a:tcPr anchor="ctr"/>
                </a:tc>
                <a:tc>
                  <a:txBody>
                    <a:bodyPr/>
                    <a:lstStyle/>
                    <a:p>
                      <a:r>
                        <a:rPr kumimoji="1" lang="ja-JP" altLang="en-US" sz="800" dirty="0"/>
                        <a:t>ブロック塀・</a:t>
                      </a:r>
                      <a:endParaRPr kumimoji="1" lang="en-US" altLang="ja-JP" sz="800" dirty="0"/>
                    </a:p>
                    <a:p>
                      <a:r>
                        <a:rPr kumimoji="1" lang="ja-JP" altLang="en-US" sz="800" dirty="0"/>
                        <a:t>自動販売機の転倒</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95217851"/>
                  </a:ext>
                </a:extLst>
              </a:tr>
              <a:tr h="0">
                <a:tc vMerge="1">
                  <a:txBody>
                    <a:bodyPr/>
                    <a:lstStyle/>
                    <a:p>
                      <a:endParaRPr kumimoji="1" lang="en-US" altLang="ja-JP" sz="1050" dirty="0"/>
                    </a:p>
                  </a:txBody>
                  <a:tcPr anchor="ctr"/>
                </a:tc>
                <a:tc>
                  <a:txBody>
                    <a:bodyPr/>
                    <a:lstStyle/>
                    <a:p>
                      <a:r>
                        <a:rPr kumimoji="1" lang="ja-JP" altLang="en-US" sz="1000" dirty="0"/>
                        <a:t>屋外転倒物・落下物</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60610"/>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避難者（</a:t>
                      </a:r>
                      <a:r>
                        <a:rPr kumimoji="1" lang="en-US" altLang="ja-JP" sz="1000" dirty="0"/>
                        <a:t>1</a:t>
                      </a:r>
                      <a:r>
                        <a:rPr kumimoji="1" lang="ja-JP" altLang="en-US" sz="1000" dirty="0"/>
                        <a:t>週間後）</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避難者（</a:t>
                      </a:r>
                      <a:r>
                        <a:rPr kumimoji="1" lang="en-US" altLang="ja-JP" sz="1050" dirty="0"/>
                        <a:t>1</a:t>
                      </a:r>
                      <a:r>
                        <a:rPr kumimoji="1" lang="ja-JP" altLang="en-US" sz="1050" dirty="0"/>
                        <a:t>週間後）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207,242</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29670345"/>
                  </a:ext>
                </a:extLst>
              </a:tr>
              <a:tr h="0">
                <a:tc rowSpan="2">
                  <a:txBody>
                    <a:bodyPr/>
                    <a:lstStyle/>
                    <a:p>
                      <a:r>
                        <a:rPr kumimoji="1" lang="ja-JP" altLang="en-US" sz="1000" dirty="0"/>
                        <a:t>要因別</a:t>
                      </a:r>
                      <a:endParaRPr kumimoji="1" lang="en-US" altLang="ja-JP" sz="1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避難所内</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103,621</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45889605"/>
                  </a:ext>
                </a:extLst>
              </a:tr>
              <a:tr h="0">
                <a:tc vMerge="1">
                  <a:txBody>
                    <a:bodyPr/>
                    <a:lstStyle/>
                    <a:p>
                      <a:endParaRPr kumimoji="1" lang="ja-JP" altLang="en-US" sz="1050" dirty="0"/>
                    </a:p>
                  </a:txBody>
                  <a:tcPr anchor="ctr"/>
                </a:tc>
                <a:tc>
                  <a:txBody>
                    <a:bodyPr/>
                    <a:lstStyle/>
                    <a:p>
                      <a:r>
                        <a:rPr kumimoji="1" lang="ja-JP" altLang="en-US" sz="1000" dirty="0"/>
                        <a:t>避難所外</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103,621</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7998373"/>
                  </a:ext>
                </a:extLst>
              </a:tr>
            </a:tbl>
          </a:graphicData>
        </a:graphic>
      </p:graphicFrame>
      <p:sp>
        <p:nvSpPr>
          <p:cNvPr id="3" name="テキスト ボックス 2">
            <a:extLst>
              <a:ext uri="{FF2B5EF4-FFF2-40B4-BE49-F238E27FC236}">
                <a16:creationId xmlns:a16="http://schemas.microsoft.com/office/drawing/2014/main" id="{3B843170-DC9A-42D3-A9E1-E75B1450CF8B}"/>
              </a:ext>
            </a:extLst>
          </p:cNvPr>
          <p:cNvSpPr txBox="1"/>
          <p:nvPr/>
        </p:nvSpPr>
        <p:spPr>
          <a:xfrm>
            <a:off x="5187874" y="6168300"/>
            <a:ext cx="3956125" cy="507831"/>
          </a:xfrm>
          <a:prstGeom prst="rect">
            <a:avLst/>
          </a:prstGeom>
          <a:noFill/>
        </p:spPr>
        <p:txBody>
          <a:bodyPr wrap="square" rtlCol="0">
            <a:spAutoFit/>
          </a:bodyPr>
          <a:lstStyle/>
          <a:p>
            <a:pPr marL="180975" indent="-180975" algn="just"/>
            <a:r>
              <a:rPr kumimoji="1" lang="en-US" altLang="ja-JP" sz="900" dirty="0"/>
              <a:t>※</a:t>
            </a:r>
            <a:r>
              <a:rPr kumimoji="1" lang="ja-JP" altLang="en-US" sz="900" dirty="0">
                <a:latin typeface="ＭＳ Ｐゴシック" panose="020B0600070205080204" pitchFamily="50" charset="-128"/>
                <a:ea typeface="ＭＳ Ｐゴシック" panose="020B0600070205080204" pitchFamily="50" charset="-128"/>
              </a:rPr>
              <a:t>建物被害・避難者は最大となる冬</a:t>
            </a:r>
            <a:r>
              <a:rPr kumimoji="1" lang="en-US" altLang="ja-JP" sz="900" dirty="0">
                <a:latin typeface="ＭＳ Ｐゴシック" panose="020B0600070205080204" pitchFamily="50" charset="-128"/>
                <a:ea typeface="ＭＳ Ｐゴシック" panose="020B0600070205080204" pitchFamily="50" charset="-128"/>
              </a:rPr>
              <a:t>18</a:t>
            </a:r>
            <a:r>
              <a:rPr kumimoji="1" lang="ja-JP" altLang="en-US" sz="900" dirty="0">
                <a:latin typeface="ＭＳ Ｐゴシック" panose="020B0600070205080204" pitchFamily="50" charset="-128"/>
                <a:ea typeface="ＭＳ Ｐゴシック" panose="020B0600070205080204" pitchFamily="50" charset="-128"/>
              </a:rPr>
              <a:t>時風速</a:t>
            </a:r>
            <a:r>
              <a:rPr kumimoji="1" lang="en-US" altLang="ja-JP" sz="900" dirty="0">
                <a:latin typeface="ＭＳ Ｐゴシック" panose="020B0600070205080204" pitchFamily="50" charset="-128"/>
                <a:ea typeface="ＭＳ Ｐゴシック" panose="020B0600070205080204" pitchFamily="50" charset="-128"/>
              </a:rPr>
              <a:t>8m</a:t>
            </a:r>
            <a:r>
              <a:rPr kumimoji="1" lang="ja-JP" altLang="en-US" sz="900" dirty="0">
                <a:latin typeface="ＭＳ Ｐゴシック" panose="020B0600070205080204" pitchFamily="50" charset="-128"/>
                <a:ea typeface="ＭＳ Ｐゴシック" panose="020B0600070205080204" pitchFamily="50" charset="-128"/>
              </a:rPr>
              <a:t>、人的被害は最大となる</a:t>
            </a:r>
            <a:r>
              <a:rPr lang="ja-JP" altLang="en-US" sz="900" dirty="0">
                <a:latin typeface="ＭＳ Ｐゴシック" panose="020B0600070205080204" pitchFamily="50" charset="-128"/>
                <a:ea typeface="ＭＳ Ｐゴシック" panose="020B0600070205080204" pitchFamily="50" charset="-128"/>
              </a:rPr>
              <a:t>冬</a:t>
            </a:r>
            <a:r>
              <a:rPr lang="en-US" altLang="ja-JP" sz="900" dirty="0">
                <a:latin typeface="ＭＳ Ｐゴシック" panose="020B0600070205080204" pitchFamily="50" charset="-128"/>
                <a:ea typeface="ＭＳ Ｐゴシック" panose="020B0600070205080204" pitchFamily="50" charset="-128"/>
              </a:rPr>
              <a:t>5</a:t>
            </a:r>
            <a:r>
              <a:rPr lang="ja-JP" altLang="en-US" sz="900" dirty="0">
                <a:latin typeface="ＭＳ Ｐゴシック" panose="020B0600070205080204" pitchFamily="50" charset="-128"/>
                <a:ea typeface="ＭＳ Ｐゴシック" panose="020B0600070205080204" pitchFamily="50" charset="-128"/>
              </a:rPr>
              <a:t>時風速</a:t>
            </a:r>
            <a:r>
              <a:rPr lang="en-US" altLang="ja-JP" sz="900" dirty="0">
                <a:latin typeface="ＭＳ Ｐゴシック" panose="020B0600070205080204" pitchFamily="50" charset="-128"/>
                <a:ea typeface="ＭＳ Ｐゴシック" panose="020B0600070205080204" pitchFamily="50" charset="-128"/>
              </a:rPr>
              <a:t>8m</a:t>
            </a:r>
            <a:r>
              <a:rPr lang="ja-JP" altLang="en-US" sz="900" dirty="0">
                <a:latin typeface="ＭＳ Ｐゴシック" panose="020B0600070205080204" pitchFamily="50" charset="-128"/>
                <a:ea typeface="ＭＳ Ｐゴシック" panose="020B0600070205080204" pitchFamily="50" charset="-128"/>
              </a:rPr>
              <a:t>のものを示しています。</a:t>
            </a:r>
            <a:endParaRPr kumimoji="1" lang="en-US" altLang="ja-JP" sz="900" dirty="0">
              <a:latin typeface="ＭＳ Ｐゴシック" panose="020B0600070205080204" pitchFamily="50" charset="-128"/>
              <a:ea typeface="ＭＳ Ｐゴシック" panose="020B0600070205080204" pitchFamily="50" charset="-128"/>
            </a:endParaRPr>
          </a:p>
          <a:p>
            <a:pPr algn="just"/>
            <a:r>
              <a:rPr kumimoji="1" lang="en-US" altLang="ja-JP" sz="900" dirty="0"/>
              <a:t>※</a:t>
            </a:r>
            <a:r>
              <a:rPr kumimoji="1" lang="ja-JP" altLang="en-US" sz="900" dirty="0"/>
              <a:t>小数点以下の四捨五入により合計が合わない場合があります。</a:t>
            </a:r>
            <a:endParaRPr kumimoji="1" lang="en-US" altLang="ja-JP" sz="900" dirty="0"/>
          </a:p>
        </p:txBody>
      </p:sp>
      <p:sp>
        <p:nvSpPr>
          <p:cNvPr id="5" name="テキスト ボックス 4">
            <a:extLst>
              <a:ext uri="{FF2B5EF4-FFF2-40B4-BE49-F238E27FC236}">
                <a16:creationId xmlns:a16="http://schemas.microsoft.com/office/drawing/2014/main" id="{0D928C63-8CDC-BE54-B8CB-BB78EB2DC345}"/>
              </a:ext>
            </a:extLst>
          </p:cNvPr>
          <p:cNvSpPr txBox="1"/>
          <p:nvPr/>
        </p:nvSpPr>
        <p:spPr>
          <a:xfrm>
            <a:off x="1277283" y="521902"/>
            <a:ext cx="2142698" cy="338554"/>
          </a:xfrm>
          <a:prstGeom prst="rect">
            <a:avLst/>
          </a:prstGeom>
          <a:noFill/>
        </p:spPr>
        <p:txBody>
          <a:bodyPr wrap="square" rtlCol="0">
            <a:spAutoFit/>
          </a:bodyPr>
          <a:lstStyle/>
          <a:p>
            <a:pPr algn="ctr"/>
            <a:r>
              <a:rPr kumimoji="1" lang="ja-JP" altLang="en-US" sz="1600" dirty="0"/>
              <a:t>＜震度分布＞</a:t>
            </a:r>
          </a:p>
        </p:txBody>
      </p:sp>
      <p:pic>
        <p:nvPicPr>
          <p:cNvPr id="6" name="図 5" descr="ダイアグラム, 概略図&#10;&#10;自動的に生成された説明">
            <a:extLst>
              <a:ext uri="{FF2B5EF4-FFF2-40B4-BE49-F238E27FC236}">
                <a16:creationId xmlns:a16="http://schemas.microsoft.com/office/drawing/2014/main" id="{1E8E9138-C6E5-80A2-F865-23176A404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9077" y="3043800"/>
            <a:ext cx="709019" cy="901140"/>
          </a:xfrm>
          <a:prstGeom prst="rect">
            <a:avLst/>
          </a:prstGeom>
          <a:ln>
            <a:solidFill>
              <a:schemeClr val="tx1"/>
            </a:solidFill>
          </a:ln>
        </p:spPr>
      </p:pic>
      <p:pic>
        <p:nvPicPr>
          <p:cNvPr id="10" name="図 9">
            <a:extLst>
              <a:ext uri="{FF2B5EF4-FFF2-40B4-BE49-F238E27FC236}">
                <a16:creationId xmlns:a16="http://schemas.microsoft.com/office/drawing/2014/main" id="{D762210F-6DED-A8F1-53F6-4CE74E044A8F}"/>
              </a:ext>
            </a:extLst>
          </p:cNvPr>
          <p:cNvPicPr>
            <a:picLocks noChangeAspect="1"/>
          </p:cNvPicPr>
          <p:nvPr/>
        </p:nvPicPr>
        <p:blipFill>
          <a:blip r:embed="rId5"/>
          <a:stretch>
            <a:fillRect/>
          </a:stretch>
        </p:blipFill>
        <p:spPr>
          <a:xfrm>
            <a:off x="395919" y="5756238"/>
            <a:ext cx="741521" cy="711690"/>
          </a:xfrm>
          <a:prstGeom prst="rect">
            <a:avLst/>
          </a:prstGeom>
        </p:spPr>
      </p:pic>
      <p:sp>
        <p:nvSpPr>
          <p:cNvPr id="12" name="テキスト ボックス 11">
            <a:extLst>
              <a:ext uri="{FF2B5EF4-FFF2-40B4-BE49-F238E27FC236}">
                <a16:creationId xmlns:a16="http://schemas.microsoft.com/office/drawing/2014/main" id="{BF16F169-64F4-B85B-7D05-16A06C437BC1}"/>
              </a:ext>
            </a:extLst>
          </p:cNvPr>
          <p:cNvSpPr txBox="1"/>
          <p:nvPr/>
        </p:nvSpPr>
        <p:spPr>
          <a:xfrm>
            <a:off x="3667551" y="5686998"/>
            <a:ext cx="904449" cy="784830"/>
          </a:xfrm>
          <a:prstGeom prst="rect">
            <a:avLst/>
          </a:prstGeom>
          <a:noFill/>
        </p:spPr>
        <p:txBody>
          <a:bodyPr wrap="square" rtlCol="0">
            <a:spAutoFit/>
          </a:bodyPr>
          <a:lstStyle/>
          <a:p>
            <a:pPr algn="just"/>
            <a:r>
              <a:rPr kumimoji="1" lang="en-US" altLang="ja-JP" sz="900" dirty="0"/>
              <a:t>※</a:t>
            </a:r>
            <a:r>
              <a:rPr kumimoji="1" lang="ja-JP" altLang="en-US" sz="900" dirty="0"/>
              <a:t>液状化危険度はあくまでも予測結果であることに留意が必要です。</a:t>
            </a:r>
          </a:p>
        </p:txBody>
      </p:sp>
      <p:sp>
        <p:nvSpPr>
          <p:cNvPr id="13" name="テキスト ボックス 12">
            <a:extLst>
              <a:ext uri="{FF2B5EF4-FFF2-40B4-BE49-F238E27FC236}">
                <a16:creationId xmlns:a16="http://schemas.microsoft.com/office/drawing/2014/main" id="{B37243C6-C2B5-32AD-1E98-A1E280471BCC}"/>
              </a:ext>
            </a:extLst>
          </p:cNvPr>
          <p:cNvSpPr txBox="1"/>
          <p:nvPr/>
        </p:nvSpPr>
        <p:spPr>
          <a:xfrm>
            <a:off x="1592564" y="4347489"/>
            <a:ext cx="2522707" cy="276999"/>
          </a:xfrm>
          <a:prstGeom prst="rect">
            <a:avLst/>
          </a:prstGeom>
          <a:noFill/>
        </p:spPr>
        <p:txBody>
          <a:bodyPr wrap="square" rtlCol="0">
            <a:spAutoFit/>
          </a:bodyPr>
          <a:lstStyle/>
          <a:p>
            <a:pPr algn="ctr"/>
            <a:r>
              <a:rPr kumimoji="1" lang="ja-JP" altLang="en-US" sz="1200" dirty="0"/>
              <a:t>＜液状化危険度分布＞</a:t>
            </a:r>
          </a:p>
        </p:txBody>
      </p:sp>
    </p:spTree>
    <p:extLst>
      <p:ext uri="{BB962C8B-B14F-4D97-AF65-F5344CB8AC3E}">
        <p14:creationId xmlns:p14="http://schemas.microsoft.com/office/powerpoint/2010/main" val="1866049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92FEDDA9-A302-0F15-38E2-5E9535BADB2A}"/>
              </a:ext>
            </a:extLst>
          </p:cNvPr>
          <p:cNvPicPr>
            <a:picLocks noChangeAspect="1"/>
          </p:cNvPicPr>
          <p:nvPr/>
        </p:nvPicPr>
        <p:blipFill>
          <a:blip r:embed="rId2"/>
          <a:stretch>
            <a:fillRect/>
          </a:stretch>
        </p:blipFill>
        <p:spPr>
          <a:xfrm>
            <a:off x="1152000" y="4356000"/>
            <a:ext cx="2502000" cy="2194461"/>
          </a:xfrm>
          <a:prstGeom prst="rect">
            <a:avLst/>
          </a:prstGeom>
        </p:spPr>
      </p:pic>
      <p:sp>
        <p:nvSpPr>
          <p:cNvPr id="2" name="テキスト ボックス 1">
            <a:extLst>
              <a:ext uri="{FF2B5EF4-FFF2-40B4-BE49-F238E27FC236}">
                <a16:creationId xmlns:a16="http://schemas.microsoft.com/office/drawing/2014/main" id="{D4D5832A-5051-B1F9-C9A4-698AE7ECC471}"/>
              </a:ext>
            </a:extLst>
          </p:cNvPr>
          <p:cNvSpPr txBox="1"/>
          <p:nvPr/>
        </p:nvSpPr>
        <p:spPr>
          <a:xfrm>
            <a:off x="4212000" y="435600"/>
            <a:ext cx="4935600" cy="630316"/>
          </a:xfrm>
          <a:prstGeom prst="rect">
            <a:avLst/>
          </a:prstGeom>
          <a:noFill/>
        </p:spPr>
        <p:txBody>
          <a:bodyPr wrap="square" rtlCol="0">
            <a:noAutofit/>
          </a:bodyPr>
          <a:lstStyle/>
          <a:p>
            <a:pPr marL="360363" indent="-360363" algn="just"/>
            <a:r>
              <a:rPr kumimoji="1"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　県東部</a:t>
            </a:r>
            <a:r>
              <a:rPr lang="ja-JP" altLang="en-US" sz="1600" dirty="0"/>
              <a:t>で揺れが大きく、一部の地域で最大震度</a:t>
            </a:r>
            <a:r>
              <a:rPr lang="en-US" altLang="ja-JP" sz="1600" dirty="0"/>
              <a:t>7</a:t>
            </a:r>
            <a:r>
              <a:rPr lang="ja-JP" altLang="en-US" sz="1600" dirty="0"/>
              <a:t>の強い揺れが想定されます。</a:t>
            </a:r>
            <a:endParaRPr lang="en-US" altLang="ja-JP" sz="1600" dirty="0"/>
          </a:p>
        </p:txBody>
      </p:sp>
      <p:sp>
        <p:nvSpPr>
          <p:cNvPr id="13" name="タイトル 1">
            <a:extLst>
              <a:ext uri="{FF2B5EF4-FFF2-40B4-BE49-F238E27FC236}">
                <a16:creationId xmlns:a16="http://schemas.microsoft.com/office/drawing/2014/main" id="{2276C72B-002B-6C72-53C6-CB19238A1136}"/>
              </a:ext>
            </a:extLst>
          </p:cNvPr>
          <p:cNvSpPr>
            <a:spLocks noGrp="1"/>
          </p:cNvSpPr>
          <p:nvPr>
            <p:ph type="title"/>
          </p:nvPr>
        </p:nvSpPr>
        <p:spPr>
          <a:xfrm>
            <a:off x="0" y="0"/>
            <a:ext cx="9144000" cy="458640"/>
          </a:xfrm>
        </p:spPr>
        <p:txBody>
          <a:bodyPr/>
          <a:lstStyle/>
          <a:p>
            <a:pPr algn="ctr"/>
            <a:r>
              <a:rPr lang="ja-JP" altLang="en-US" sz="2200" dirty="0"/>
              <a:t>４</a:t>
            </a:r>
            <a:r>
              <a:rPr lang="en-US" altLang="ja-JP" sz="2200" dirty="0"/>
              <a:t>-</a:t>
            </a:r>
            <a:r>
              <a:rPr lang="ja-JP" altLang="en-US" sz="2200" dirty="0"/>
              <a:t>７．</a:t>
            </a:r>
            <a:r>
              <a:rPr kumimoji="1" lang="ja-JP" altLang="en-US" sz="2200" dirty="0"/>
              <a:t>山梨県の被害想定（扇山断層）</a:t>
            </a:r>
          </a:p>
        </p:txBody>
      </p:sp>
      <p:pic>
        <p:nvPicPr>
          <p:cNvPr id="9" name="図 8" descr="マップ&#10;&#10;自動的に生成された説明">
            <a:extLst>
              <a:ext uri="{FF2B5EF4-FFF2-40B4-BE49-F238E27FC236}">
                <a16:creationId xmlns:a16="http://schemas.microsoft.com/office/drawing/2014/main" id="{171F72DE-26BD-84F0-C1B3-63349E90F9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4414"/>
          <a:stretch/>
        </p:blipFill>
        <p:spPr>
          <a:xfrm>
            <a:off x="540000" y="540000"/>
            <a:ext cx="3546122" cy="3787200"/>
          </a:xfrm>
          <a:prstGeom prst="rect">
            <a:avLst/>
          </a:prstGeom>
          <a:ln>
            <a:solidFill>
              <a:schemeClr val="tx1"/>
            </a:solidFill>
          </a:ln>
        </p:spPr>
      </p:pic>
      <p:graphicFrame>
        <p:nvGraphicFramePr>
          <p:cNvPr id="4" name="表 7">
            <a:extLst>
              <a:ext uri="{FF2B5EF4-FFF2-40B4-BE49-F238E27FC236}">
                <a16:creationId xmlns:a16="http://schemas.microsoft.com/office/drawing/2014/main" id="{481C544B-604F-92BF-7DD9-D19F159F9D25}"/>
              </a:ext>
            </a:extLst>
          </p:cNvPr>
          <p:cNvGraphicFramePr>
            <a:graphicFrameLocks noGrp="1"/>
          </p:cNvGraphicFramePr>
          <p:nvPr>
            <p:extLst>
              <p:ext uri="{D42A27DB-BD31-4B8C-83A1-F6EECF244321}">
                <p14:modId xmlns:p14="http://schemas.microsoft.com/office/powerpoint/2010/main" val="1932767392"/>
              </p:ext>
            </p:extLst>
          </p:nvPr>
        </p:nvGraphicFramePr>
        <p:xfrm>
          <a:off x="5400000" y="1242000"/>
          <a:ext cx="3129647" cy="4968240"/>
        </p:xfrm>
        <a:graphic>
          <a:graphicData uri="http://schemas.openxmlformats.org/drawingml/2006/table">
            <a:tbl>
              <a:tblPr bandRow="1">
                <a:tableStyleId>{7DF18680-E054-41AD-8BC1-D1AEF772440D}</a:tableStyleId>
              </a:tblPr>
              <a:tblGrid>
                <a:gridCol w="616805">
                  <a:extLst>
                    <a:ext uri="{9D8B030D-6E8A-4147-A177-3AD203B41FA5}">
                      <a16:colId xmlns:a16="http://schemas.microsoft.com/office/drawing/2014/main" val="3783778454"/>
                    </a:ext>
                  </a:extLst>
                </a:gridCol>
                <a:gridCol w="1451384">
                  <a:extLst>
                    <a:ext uri="{9D8B030D-6E8A-4147-A177-3AD203B41FA5}">
                      <a16:colId xmlns:a16="http://schemas.microsoft.com/office/drawing/2014/main" val="20436948"/>
                    </a:ext>
                  </a:extLst>
                </a:gridCol>
                <a:gridCol w="723173">
                  <a:extLst>
                    <a:ext uri="{9D8B030D-6E8A-4147-A177-3AD203B41FA5}">
                      <a16:colId xmlns:a16="http://schemas.microsoft.com/office/drawing/2014/main" val="2653015307"/>
                    </a:ext>
                  </a:extLst>
                </a:gridCol>
                <a:gridCol w="338285">
                  <a:extLst>
                    <a:ext uri="{9D8B030D-6E8A-4147-A177-3AD203B41FA5}">
                      <a16:colId xmlns:a16="http://schemas.microsoft.com/office/drawing/2014/main" val="1188586964"/>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建物被害（全壊・全焼）</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建物被害（全壊）</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2,227</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6869789"/>
                  </a:ext>
                </a:extLst>
              </a:tr>
              <a:tr h="0">
                <a:tc rowSpan="4">
                  <a:txBody>
                    <a:bodyPr/>
                    <a:lstStyle/>
                    <a:p>
                      <a:r>
                        <a:rPr kumimoji="1" lang="ja-JP" altLang="en-US" sz="1000" dirty="0"/>
                        <a:t>要因別</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揺れ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1,808</a:t>
                      </a:r>
                    </a:p>
                  </a:txBody>
                  <a:tcPr marL="9525" marR="9525" marT="9525" marB="0" anchor="ct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78219062"/>
                  </a:ext>
                </a:extLst>
              </a:tr>
              <a:tr h="0">
                <a:tc vMerge="1">
                  <a:txBody>
                    <a:bodyPr/>
                    <a:lstStyle/>
                    <a:p>
                      <a:endParaRPr kumimoji="1" lang="ja-JP" altLang="en-US" sz="1050" dirty="0"/>
                    </a:p>
                  </a:txBody>
                  <a:tcPr anchor="ctr"/>
                </a:tc>
                <a:tc>
                  <a:txBody>
                    <a:bodyPr/>
                    <a:lstStyle/>
                    <a:p>
                      <a:r>
                        <a:rPr kumimoji="1" lang="ja-JP" altLang="en-US" sz="1000" dirty="0"/>
                        <a:t>液状化</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336</a:t>
                      </a:r>
                    </a:p>
                  </a:txBody>
                  <a:tcPr marL="9525" marR="9525" marT="9525" marB="0" anchor="ct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55412749"/>
                  </a:ext>
                </a:extLst>
              </a:tr>
              <a:tr h="0">
                <a:tc vMerge="1">
                  <a:txBody>
                    <a:bodyPr/>
                    <a:lstStyle/>
                    <a:p>
                      <a:endParaRPr kumimoji="1" lang="ja-JP" altLang="en-US" sz="1050" dirty="0"/>
                    </a:p>
                  </a:txBody>
                  <a:tcPr anchor="ctr"/>
                </a:tc>
                <a:tc>
                  <a:txBody>
                    <a:bodyPr/>
                    <a:lstStyle/>
                    <a:p>
                      <a:r>
                        <a:rPr kumimoji="1" lang="ja-JP" altLang="en-US" sz="1000" dirty="0"/>
                        <a:t>土砂災害</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61</a:t>
                      </a:r>
                    </a:p>
                  </a:txBody>
                  <a:tcPr marL="9525" marR="9525" marT="9525" marB="0" anchor="ct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76807697"/>
                  </a:ext>
                </a:extLst>
              </a:tr>
              <a:tr h="0">
                <a:tc vMerge="1">
                  <a:txBody>
                    <a:bodyPr/>
                    <a:lstStyle/>
                    <a:p>
                      <a:endParaRPr kumimoji="1" lang="ja-JP" altLang="en-US" sz="1050" dirty="0"/>
                    </a:p>
                  </a:txBody>
                  <a:tcPr anchor="ctr"/>
                </a:tc>
                <a:tc>
                  <a:txBody>
                    <a:bodyPr/>
                    <a:lstStyle/>
                    <a:p>
                      <a:r>
                        <a:rPr kumimoji="1" lang="ja-JP" altLang="en-US" sz="1000" dirty="0"/>
                        <a:t>火災</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22</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2311887"/>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人的被害（死者）</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人的被害（死者）</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114</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dirty="0"/>
                        <a:t>人</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83237636"/>
                  </a:ext>
                </a:extLst>
              </a:tr>
              <a:tr h="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要因別</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揺れ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105</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2746831"/>
                  </a:ext>
                </a:extLst>
              </a:tr>
              <a:tr h="0">
                <a:tc vMerge="1">
                  <a:txBody>
                    <a:bodyPr/>
                    <a:lstStyle/>
                    <a:p>
                      <a:endParaRPr kumimoji="1" lang="ja-JP" altLang="en-US" sz="1050" dirty="0"/>
                    </a:p>
                  </a:txBody>
                  <a:tcPr anchor="ctr"/>
                </a:tc>
                <a:tc>
                  <a:txBody>
                    <a:bodyPr/>
                    <a:lstStyle/>
                    <a:p>
                      <a:r>
                        <a:rPr kumimoji="1" lang="ja-JP" altLang="en-US" sz="1000" dirty="0"/>
                        <a:t>土砂災害</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5</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35262591"/>
                  </a:ext>
                </a:extLst>
              </a:tr>
              <a:tr h="0">
                <a:tc vMerge="1">
                  <a:txBody>
                    <a:bodyPr/>
                    <a:lstStyle/>
                    <a:p>
                      <a:endParaRPr kumimoji="1" lang="ja-JP" altLang="en-US" sz="1050" dirty="0"/>
                    </a:p>
                  </a:txBody>
                  <a:tcPr anchor="ctr"/>
                </a:tc>
                <a:tc>
                  <a:txBody>
                    <a:bodyPr/>
                    <a:lstStyle/>
                    <a:p>
                      <a:r>
                        <a:rPr kumimoji="1" lang="ja-JP" altLang="en-US" sz="1000" dirty="0"/>
                        <a:t>家具の転倒等</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4</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47659182"/>
                  </a:ext>
                </a:extLst>
              </a:tr>
              <a:tr h="0">
                <a:tc vMerge="1">
                  <a:txBody>
                    <a:bodyPr/>
                    <a:lstStyle/>
                    <a:p>
                      <a:endParaRPr kumimoji="1" lang="ja-JP" altLang="en-US" sz="1050" dirty="0"/>
                    </a:p>
                  </a:txBody>
                  <a:tcPr anchor="ctr"/>
                </a:tc>
                <a:tc>
                  <a:txBody>
                    <a:bodyPr/>
                    <a:lstStyle/>
                    <a:p>
                      <a:r>
                        <a:rPr kumimoji="1" lang="ja-JP" altLang="en-US" sz="1000" dirty="0"/>
                        <a:t>火災</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0599187"/>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人的被害（負傷者）</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人的被害（負傷者）</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881</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05613817"/>
                  </a:ext>
                </a:extLst>
              </a:tr>
              <a:tr h="0">
                <a:tc rowSpan="6">
                  <a:txBody>
                    <a:bodyPr/>
                    <a:lstStyle/>
                    <a:p>
                      <a:r>
                        <a:rPr kumimoji="1" lang="ja-JP" altLang="en-US" sz="1000" dirty="0"/>
                        <a:t>要因別</a:t>
                      </a:r>
                      <a:endParaRPr kumimoji="1" lang="en-US" altLang="ja-JP" sz="1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揺れ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784</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6963774"/>
                  </a:ext>
                </a:extLst>
              </a:tr>
              <a:tr h="0">
                <a:tc vMerge="1">
                  <a:txBody>
                    <a:bodyPr/>
                    <a:lstStyle/>
                    <a:p>
                      <a:endParaRPr kumimoji="1" lang="en-US" altLang="ja-JP" sz="1050" dirty="0"/>
                    </a:p>
                  </a:txBody>
                  <a:tcPr anchor="ctr"/>
                </a:tc>
                <a:tc>
                  <a:txBody>
                    <a:bodyPr/>
                    <a:lstStyle/>
                    <a:p>
                      <a:r>
                        <a:rPr kumimoji="1" lang="ja-JP" altLang="en-US" sz="1000" dirty="0"/>
                        <a:t>家具の転倒等</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90</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4015502"/>
                  </a:ext>
                </a:extLst>
              </a:tr>
              <a:tr h="0">
                <a:tc vMerge="1">
                  <a:txBody>
                    <a:bodyPr/>
                    <a:lstStyle/>
                    <a:p>
                      <a:endParaRPr kumimoji="1" lang="en-US" altLang="ja-JP" sz="1050" dirty="0"/>
                    </a:p>
                  </a:txBody>
                  <a:tcPr anchor="ctr"/>
                </a:tc>
                <a:tc>
                  <a:txBody>
                    <a:bodyPr/>
                    <a:lstStyle/>
                    <a:p>
                      <a:r>
                        <a:rPr kumimoji="1" lang="ja-JP" altLang="en-US" sz="1000" dirty="0"/>
                        <a:t>土砂災害</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6</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88173314"/>
                  </a:ext>
                </a:extLst>
              </a:tr>
              <a:tr h="0">
                <a:tc vMerge="1">
                  <a:txBody>
                    <a:bodyPr/>
                    <a:lstStyle/>
                    <a:p>
                      <a:endParaRPr kumimoji="1" lang="en-US" altLang="ja-JP" sz="1050" dirty="0"/>
                    </a:p>
                  </a:txBody>
                  <a:tcPr anchor="ctr"/>
                </a:tc>
                <a:tc>
                  <a:txBody>
                    <a:bodyPr/>
                    <a:lstStyle/>
                    <a:p>
                      <a:r>
                        <a:rPr kumimoji="1" lang="ja-JP" altLang="en-US" sz="1000" dirty="0"/>
                        <a:t>火災</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1187962"/>
                  </a:ext>
                </a:extLst>
              </a:tr>
              <a:tr h="0">
                <a:tc vMerge="1">
                  <a:txBody>
                    <a:bodyPr/>
                    <a:lstStyle/>
                    <a:p>
                      <a:endParaRPr kumimoji="1" lang="en-US" altLang="ja-JP" sz="1050" dirty="0"/>
                    </a:p>
                  </a:txBody>
                  <a:tcPr anchor="ctr"/>
                </a:tc>
                <a:tc>
                  <a:txBody>
                    <a:bodyPr/>
                    <a:lstStyle/>
                    <a:p>
                      <a:r>
                        <a:rPr kumimoji="1" lang="ja-JP" altLang="en-US" sz="800" dirty="0"/>
                        <a:t>ブロック塀・</a:t>
                      </a:r>
                      <a:endParaRPr kumimoji="1" lang="en-US" altLang="ja-JP" sz="800" dirty="0"/>
                    </a:p>
                    <a:p>
                      <a:r>
                        <a:rPr kumimoji="1" lang="ja-JP" altLang="en-US" sz="800" dirty="0"/>
                        <a:t>自動販売機の転倒</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95217851"/>
                  </a:ext>
                </a:extLst>
              </a:tr>
              <a:tr h="0">
                <a:tc vMerge="1">
                  <a:txBody>
                    <a:bodyPr/>
                    <a:lstStyle/>
                    <a:p>
                      <a:endParaRPr kumimoji="1" lang="en-US" altLang="ja-JP" sz="1050" dirty="0"/>
                    </a:p>
                  </a:txBody>
                  <a:tcPr anchor="ctr"/>
                </a:tc>
                <a:tc>
                  <a:txBody>
                    <a:bodyPr/>
                    <a:lstStyle/>
                    <a:p>
                      <a:r>
                        <a:rPr kumimoji="1" lang="ja-JP" altLang="en-US" sz="1000" dirty="0"/>
                        <a:t>屋外転倒物・落下物</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60610"/>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避難者（</a:t>
                      </a:r>
                      <a:r>
                        <a:rPr kumimoji="1" lang="en-US" altLang="ja-JP" sz="1000" dirty="0"/>
                        <a:t>1</a:t>
                      </a:r>
                      <a:r>
                        <a:rPr kumimoji="1" lang="ja-JP" altLang="en-US" sz="1000" dirty="0"/>
                        <a:t>週間後）</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避難者（</a:t>
                      </a:r>
                      <a:r>
                        <a:rPr kumimoji="1" lang="en-US" altLang="ja-JP" sz="1050" dirty="0"/>
                        <a:t>1</a:t>
                      </a:r>
                      <a:r>
                        <a:rPr kumimoji="1" lang="ja-JP" altLang="en-US" sz="1050" dirty="0"/>
                        <a:t>週間後）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9,960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29670345"/>
                  </a:ext>
                </a:extLst>
              </a:tr>
              <a:tr h="0">
                <a:tc rowSpan="2">
                  <a:txBody>
                    <a:bodyPr/>
                    <a:lstStyle/>
                    <a:p>
                      <a:r>
                        <a:rPr kumimoji="1" lang="ja-JP" altLang="en-US" sz="1000" dirty="0"/>
                        <a:t>要因別</a:t>
                      </a:r>
                      <a:endParaRPr kumimoji="1" lang="en-US" altLang="ja-JP" sz="1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避難所内</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4,980</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45889605"/>
                  </a:ext>
                </a:extLst>
              </a:tr>
              <a:tr h="0">
                <a:tc vMerge="1">
                  <a:txBody>
                    <a:bodyPr/>
                    <a:lstStyle/>
                    <a:p>
                      <a:endParaRPr kumimoji="1" lang="ja-JP" altLang="en-US" sz="1050" dirty="0"/>
                    </a:p>
                  </a:txBody>
                  <a:tcPr anchor="ctr"/>
                </a:tc>
                <a:tc>
                  <a:txBody>
                    <a:bodyPr/>
                    <a:lstStyle/>
                    <a:p>
                      <a:r>
                        <a:rPr kumimoji="1" lang="ja-JP" altLang="en-US" sz="1000" dirty="0"/>
                        <a:t>避難所外</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4,980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7998373"/>
                  </a:ext>
                </a:extLst>
              </a:tr>
            </a:tbl>
          </a:graphicData>
        </a:graphic>
      </p:graphicFrame>
      <p:sp>
        <p:nvSpPr>
          <p:cNvPr id="3" name="テキスト ボックス 2">
            <a:extLst>
              <a:ext uri="{FF2B5EF4-FFF2-40B4-BE49-F238E27FC236}">
                <a16:creationId xmlns:a16="http://schemas.microsoft.com/office/drawing/2014/main" id="{E9F3F1B8-29E4-9ECF-C5CD-4547DFBFD496}"/>
              </a:ext>
            </a:extLst>
          </p:cNvPr>
          <p:cNvSpPr txBox="1"/>
          <p:nvPr/>
        </p:nvSpPr>
        <p:spPr>
          <a:xfrm>
            <a:off x="5187874" y="6168300"/>
            <a:ext cx="3956125" cy="507831"/>
          </a:xfrm>
          <a:prstGeom prst="rect">
            <a:avLst/>
          </a:prstGeom>
          <a:noFill/>
        </p:spPr>
        <p:txBody>
          <a:bodyPr wrap="square" rtlCol="0">
            <a:spAutoFit/>
          </a:bodyPr>
          <a:lstStyle/>
          <a:p>
            <a:pPr marL="180975" indent="-180975" algn="just"/>
            <a:r>
              <a:rPr kumimoji="1" lang="en-US" altLang="ja-JP" sz="900" dirty="0"/>
              <a:t>※</a:t>
            </a:r>
            <a:r>
              <a:rPr kumimoji="1" lang="ja-JP" altLang="en-US" sz="900" dirty="0">
                <a:latin typeface="ＭＳ Ｐゴシック" panose="020B0600070205080204" pitchFamily="50" charset="-128"/>
                <a:ea typeface="ＭＳ Ｐゴシック" panose="020B0600070205080204" pitchFamily="50" charset="-128"/>
              </a:rPr>
              <a:t>建物被害・避難者は最大となる冬</a:t>
            </a:r>
            <a:r>
              <a:rPr kumimoji="1" lang="en-US" altLang="ja-JP" sz="900" dirty="0">
                <a:latin typeface="ＭＳ Ｐゴシック" panose="020B0600070205080204" pitchFamily="50" charset="-128"/>
                <a:ea typeface="ＭＳ Ｐゴシック" panose="020B0600070205080204" pitchFamily="50" charset="-128"/>
              </a:rPr>
              <a:t>18</a:t>
            </a:r>
            <a:r>
              <a:rPr kumimoji="1" lang="ja-JP" altLang="en-US" sz="900" dirty="0">
                <a:latin typeface="ＭＳ Ｐゴシック" panose="020B0600070205080204" pitchFamily="50" charset="-128"/>
                <a:ea typeface="ＭＳ Ｐゴシック" panose="020B0600070205080204" pitchFamily="50" charset="-128"/>
              </a:rPr>
              <a:t>時風速</a:t>
            </a:r>
            <a:r>
              <a:rPr kumimoji="1" lang="en-US" altLang="ja-JP" sz="900" dirty="0">
                <a:latin typeface="ＭＳ Ｐゴシック" panose="020B0600070205080204" pitchFamily="50" charset="-128"/>
                <a:ea typeface="ＭＳ Ｐゴシック" panose="020B0600070205080204" pitchFamily="50" charset="-128"/>
              </a:rPr>
              <a:t>8m</a:t>
            </a:r>
            <a:r>
              <a:rPr kumimoji="1" lang="ja-JP" altLang="en-US" sz="900" dirty="0">
                <a:latin typeface="ＭＳ Ｐゴシック" panose="020B0600070205080204" pitchFamily="50" charset="-128"/>
                <a:ea typeface="ＭＳ Ｐゴシック" panose="020B0600070205080204" pitchFamily="50" charset="-128"/>
              </a:rPr>
              <a:t>、人的被害は最大となる</a:t>
            </a:r>
            <a:r>
              <a:rPr lang="ja-JP" altLang="en-US" sz="900" dirty="0">
                <a:latin typeface="ＭＳ Ｐゴシック" panose="020B0600070205080204" pitchFamily="50" charset="-128"/>
                <a:ea typeface="ＭＳ Ｐゴシック" panose="020B0600070205080204" pitchFamily="50" charset="-128"/>
              </a:rPr>
              <a:t>冬</a:t>
            </a:r>
            <a:r>
              <a:rPr lang="en-US" altLang="ja-JP" sz="900" dirty="0">
                <a:latin typeface="ＭＳ Ｐゴシック" panose="020B0600070205080204" pitchFamily="50" charset="-128"/>
                <a:ea typeface="ＭＳ Ｐゴシック" panose="020B0600070205080204" pitchFamily="50" charset="-128"/>
              </a:rPr>
              <a:t>5</a:t>
            </a:r>
            <a:r>
              <a:rPr lang="ja-JP" altLang="en-US" sz="900" dirty="0">
                <a:latin typeface="ＭＳ Ｐゴシック" panose="020B0600070205080204" pitchFamily="50" charset="-128"/>
                <a:ea typeface="ＭＳ Ｐゴシック" panose="020B0600070205080204" pitchFamily="50" charset="-128"/>
              </a:rPr>
              <a:t>時風速</a:t>
            </a:r>
            <a:r>
              <a:rPr lang="en-US" altLang="ja-JP" sz="900" dirty="0">
                <a:latin typeface="ＭＳ Ｐゴシック" panose="020B0600070205080204" pitchFamily="50" charset="-128"/>
                <a:ea typeface="ＭＳ Ｐゴシック" panose="020B0600070205080204" pitchFamily="50" charset="-128"/>
              </a:rPr>
              <a:t>8m</a:t>
            </a:r>
            <a:r>
              <a:rPr lang="ja-JP" altLang="en-US" sz="900" dirty="0">
                <a:latin typeface="ＭＳ Ｐゴシック" panose="020B0600070205080204" pitchFamily="50" charset="-128"/>
                <a:ea typeface="ＭＳ Ｐゴシック" panose="020B0600070205080204" pitchFamily="50" charset="-128"/>
              </a:rPr>
              <a:t>のものを示しています。</a:t>
            </a:r>
            <a:endParaRPr kumimoji="1" lang="en-US" altLang="ja-JP" sz="900" dirty="0">
              <a:latin typeface="ＭＳ Ｐゴシック" panose="020B0600070205080204" pitchFamily="50" charset="-128"/>
              <a:ea typeface="ＭＳ Ｐゴシック" panose="020B0600070205080204" pitchFamily="50" charset="-128"/>
            </a:endParaRPr>
          </a:p>
          <a:p>
            <a:pPr algn="just"/>
            <a:r>
              <a:rPr kumimoji="1" lang="en-US" altLang="ja-JP" sz="900" dirty="0"/>
              <a:t>※</a:t>
            </a:r>
            <a:r>
              <a:rPr kumimoji="1" lang="ja-JP" altLang="en-US" sz="900" dirty="0"/>
              <a:t>小数点以下の四捨五入により合計が合わない場合があります。</a:t>
            </a:r>
            <a:endParaRPr kumimoji="1" lang="en-US" altLang="ja-JP" sz="900" dirty="0"/>
          </a:p>
        </p:txBody>
      </p:sp>
      <p:sp>
        <p:nvSpPr>
          <p:cNvPr id="5" name="テキスト ボックス 4">
            <a:extLst>
              <a:ext uri="{FF2B5EF4-FFF2-40B4-BE49-F238E27FC236}">
                <a16:creationId xmlns:a16="http://schemas.microsoft.com/office/drawing/2014/main" id="{0FEEE7FC-CFD1-0F3F-9DBD-951B5B563DE7}"/>
              </a:ext>
            </a:extLst>
          </p:cNvPr>
          <p:cNvSpPr txBox="1"/>
          <p:nvPr/>
        </p:nvSpPr>
        <p:spPr>
          <a:xfrm>
            <a:off x="1277283" y="521902"/>
            <a:ext cx="2142698" cy="338554"/>
          </a:xfrm>
          <a:prstGeom prst="rect">
            <a:avLst/>
          </a:prstGeom>
          <a:noFill/>
        </p:spPr>
        <p:txBody>
          <a:bodyPr wrap="square" rtlCol="0">
            <a:spAutoFit/>
          </a:bodyPr>
          <a:lstStyle/>
          <a:p>
            <a:pPr algn="ctr"/>
            <a:r>
              <a:rPr kumimoji="1" lang="ja-JP" altLang="en-US" sz="1600" dirty="0"/>
              <a:t>＜震度分布＞</a:t>
            </a:r>
          </a:p>
        </p:txBody>
      </p:sp>
      <p:pic>
        <p:nvPicPr>
          <p:cNvPr id="6" name="図 5" descr="ダイアグラム, 概略図&#10;&#10;自動的に生成された説明">
            <a:extLst>
              <a:ext uri="{FF2B5EF4-FFF2-40B4-BE49-F238E27FC236}">
                <a16:creationId xmlns:a16="http://schemas.microsoft.com/office/drawing/2014/main" id="{A5CE4A6E-7CF3-8ED9-B8A9-91DDDA9237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9077" y="3043800"/>
            <a:ext cx="709019" cy="901140"/>
          </a:xfrm>
          <a:prstGeom prst="rect">
            <a:avLst/>
          </a:prstGeom>
          <a:ln>
            <a:solidFill>
              <a:schemeClr val="tx1"/>
            </a:solidFill>
          </a:ln>
        </p:spPr>
      </p:pic>
      <p:pic>
        <p:nvPicPr>
          <p:cNvPr id="10" name="図 9">
            <a:extLst>
              <a:ext uri="{FF2B5EF4-FFF2-40B4-BE49-F238E27FC236}">
                <a16:creationId xmlns:a16="http://schemas.microsoft.com/office/drawing/2014/main" id="{C97ABED6-DABF-56D1-37F5-DE4B4C702034}"/>
              </a:ext>
            </a:extLst>
          </p:cNvPr>
          <p:cNvPicPr>
            <a:picLocks noChangeAspect="1"/>
          </p:cNvPicPr>
          <p:nvPr/>
        </p:nvPicPr>
        <p:blipFill>
          <a:blip r:embed="rId5"/>
          <a:stretch>
            <a:fillRect/>
          </a:stretch>
        </p:blipFill>
        <p:spPr>
          <a:xfrm>
            <a:off x="395919" y="5756238"/>
            <a:ext cx="741521" cy="711690"/>
          </a:xfrm>
          <a:prstGeom prst="rect">
            <a:avLst/>
          </a:prstGeom>
        </p:spPr>
      </p:pic>
      <p:sp>
        <p:nvSpPr>
          <p:cNvPr id="11" name="テキスト ボックス 10">
            <a:extLst>
              <a:ext uri="{FF2B5EF4-FFF2-40B4-BE49-F238E27FC236}">
                <a16:creationId xmlns:a16="http://schemas.microsoft.com/office/drawing/2014/main" id="{732421D2-5EEE-902B-ADB6-9A29601D66B4}"/>
              </a:ext>
            </a:extLst>
          </p:cNvPr>
          <p:cNvSpPr txBox="1"/>
          <p:nvPr/>
        </p:nvSpPr>
        <p:spPr>
          <a:xfrm>
            <a:off x="3667551" y="5686998"/>
            <a:ext cx="904449" cy="784830"/>
          </a:xfrm>
          <a:prstGeom prst="rect">
            <a:avLst/>
          </a:prstGeom>
          <a:noFill/>
        </p:spPr>
        <p:txBody>
          <a:bodyPr wrap="square" rtlCol="0">
            <a:spAutoFit/>
          </a:bodyPr>
          <a:lstStyle/>
          <a:p>
            <a:pPr algn="just"/>
            <a:r>
              <a:rPr kumimoji="1" lang="en-US" altLang="ja-JP" sz="900" dirty="0"/>
              <a:t>※</a:t>
            </a:r>
            <a:r>
              <a:rPr kumimoji="1" lang="ja-JP" altLang="en-US" sz="900" dirty="0"/>
              <a:t>液状化危険度はあくまでも予測結果であることに留意が必要です。</a:t>
            </a:r>
          </a:p>
        </p:txBody>
      </p:sp>
      <p:sp>
        <p:nvSpPr>
          <p:cNvPr id="12" name="テキスト ボックス 11">
            <a:extLst>
              <a:ext uri="{FF2B5EF4-FFF2-40B4-BE49-F238E27FC236}">
                <a16:creationId xmlns:a16="http://schemas.microsoft.com/office/drawing/2014/main" id="{9C62998E-F619-3DE0-79CA-330BC78FC1F2}"/>
              </a:ext>
            </a:extLst>
          </p:cNvPr>
          <p:cNvSpPr txBox="1"/>
          <p:nvPr/>
        </p:nvSpPr>
        <p:spPr>
          <a:xfrm>
            <a:off x="1592564" y="4347489"/>
            <a:ext cx="2522707" cy="276999"/>
          </a:xfrm>
          <a:prstGeom prst="rect">
            <a:avLst/>
          </a:prstGeom>
          <a:noFill/>
        </p:spPr>
        <p:txBody>
          <a:bodyPr wrap="square" rtlCol="0">
            <a:spAutoFit/>
          </a:bodyPr>
          <a:lstStyle/>
          <a:p>
            <a:pPr algn="ctr"/>
            <a:r>
              <a:rPr kumimoji="1" lang="ja-JP" altLang="en-US" sz="1200" dirty="0"/>
              <a:t>＜液状化危険度分布＞</a:t>
            </a:r>
          </a:p>
        </p:txBody>
      </p:sp>
    </p:spTree>
    <p:extLst>
      <p:ext uri="{BB962C8B-B14F-4D97-AF65-F5344CB8AC3E}">
        <p14:creationId xmlns:p14="http://schemas.microsoft.com/office/powerpoint/2010/main" val="2797595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29971FCC-011D-DB46-E5E3-3AAA793C964A}"/>
              </a:ext>
            </a:extLst>
          </p:cNvPr>
          <p:cNvPicPr>
            <a:picLocks noChangeAspect="1"/>
          </p:cNvPicPr>
          <p:nvPr/>
        </p:nvPicPr>
        <p:blipFill>
          <a:blip r:embed="rId2"/>
          <a:stretch>
            <a:fillRect/>
          </a:stretch>
        </p:blipFill>
        <p:spPr>
          <a:xfrm>
            <a:off x="1152000" y="4356000"/>
            <a:ext cx="2502000" cy="2194461"/>
          </a:xfrm>
          <a:prstGeom prst="rect">
            <a:avLst/>
          </a:prstGeom>
        </p:spPr>
      </p:pic>
      <p:sp>
        <p:nvSpPr>
          <p:cNvPr id="2" name="テキスト ボックス 1">
            <a:extLst>
              <a:ext uri="{FF2B5EF4-FFF2-40B4-BE49-F238E27FC236}">
                <a16:creationId xmlns:a16="http://schemas.microsoft.com/office/drawing/2014/main" id="{D4D5832A-5051-B1F9-C9A4-698AE7ECC471}"/>
              </a:ext>
            </a:extLst>
          </p:cNvPr>
          <p:cNvSpPr txBox="1"/>
          <p:nvPr/>
        </p:nvSpPr>
        <p:spPr>
          <a:xfrm>
            <a:off x="4212000" y="435600"/>
            <a:ext cx="4935600" cy="771040"/>
          </a:xfrm>
          <a:prstGeom prst="rect">
            <a:avLst/>
          </a:prstGeom>
          <a:noFill/>
        </p:spPr>
        <p:txBody>
          <a:bodyPr wrap="square" rtlCol="0">
            <a:noAutofit/>
          </a:bodyPr>
          <a:lstStyle/>
          <a:p>
            <a:pPr marL="360363" indent="-360363" algn="just"/>
            <a:r>
              <a:rPr kumimoji="1"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　</a:t>
            </a:r>
            <a:r>
              <a:rPr lang="ja-JP" altLang="en-US" sz="1600" dirty="0"/>
              <a:t>震源断層の直上にあたる県南西部の揺れが大きく、一部の地域で最大震度</a:t>
            </a:r>
            <a:r>
              <a:rPr lang="en-US" altLang="ja-JP" sz="1600" dirty="0"/>
              <a:t>6</a:t>
            </a:r>
            <a:r>
              <a:rPr lang="ja-JP" altLang="en-US" sz="1600" dirty="0"/>
              <a:t>強が想定されます。 </a:t>
            </a:r>
            <a:endParaRPr lang="en-US" altLang="ja-JP" sz="1600" dirty="0"/>
          </a:p>
        </p:txBody>
      </p:sp>
      <p:sp>
        <p:nvSpPr>
          <p:cNvPr id="13" name="タイトル 1">
            <a:extLst>
              <a:ext uri="{FF2B5EF4-FFF2-40B4-BE49-F238E27FC236}">
                <a16:creationId xmlns:a16="http://schemas.microsoft.com/office/drawing/2014/main" id="{1009B547-A490-35FA-6B35-DD6C0D8B8473}"/>
              </a:ext>
            </a:extLst>
          </p:cNvPr>
          <p:cNvSpPr>
            <a:spLocks noGrp="1"/>
          </p:cNvSpPr>
          <p:nvPr>
            <p:ph type="title"/>
          </p:nvPr>
        </p:nvSpPr>
        <p:spPr>
          <a:xfrm>
            <a:off x="0" y="0"/>
            <a:ext cx="9144000" cy="458640"/>
          </a:xfrm>
        </p:spPr>
        <p:txBody>
          <a:bodyPr/>
          <a:lstStyle/>
          <a:p>
            <a:pPr algn="ctr"/>
            <a:r>
              <a:rPr lang="ja-JP" altLang="en-US" sz="2200" dirty="0"/>
              <a:t>４</a:t>
            </a:r>
            <a:r>
              <a:rPr lang="en-US" altLang="ja-JP" sz="2200" dirty="0"/>
              <a:t>-</a:t>
            </a:r>
            <a:r>
              <a:rPr lang="ja-JP" altLang="en-US" sz="2200" dirty="0"/>
              <a:t>８．</a:t>
            </a:r>
            <a:r>
              <a:rPr kumimoji="1" lang="ja-JP" altLang="en-US" sz="2200" dirty="0"/>
              <a:t>山梨県の被害想定（身延断層）</a:t>
            </a:r>
          </a:p>
        </p:txBody>
      </p:sp>
      <p:pic>
        <p:nvPicPr>
          <p:cNvPr id="6" name="図 5" descr="マップ&#10;&#10;自動的に生成された説明">
            <a:extLst>
              <a:ext uri="{FF2B5EF4-FFF2-40B4-BE49-F238E27FC236}">
                <a16:creationId xmlns:a16="http://schemas.microsoft.com/office/drawing/2014/main" id="{24BC44F1-FD9D-B3D2-1CBE-B36103AAB1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4414"/>
          <a:stretch/>
        </p:blipFill>
        <p:spPr>
          <a:xfrm>
            <a:off x="540000" y="540000"/>
            <a:ext cx="3546122" cy="3787200"/>
          </a:xfrm>
          <a:prstGeom prst="rect">
            <a:avLst/>
          </a:prstGeom>
          <a:ln>
            <a:solidFill>
              <a:schemeClr val="tx1"/>
            </a:solidFill>
          </a:ln>
        </p:spPr>
      </p:pic>
      <p:graphicFrame>
        <p:nvGraphicFramePr>
          <p:cNvPr id="5" name="表 7">
            <a:extLst>
              <a:ext uri="{FF2B5EF4-FFF2-40B4-BE49-F238E27FC236}">
                <a16:creationId xmlns:a16="http://schemas.microsoft.com/office/drawing/2014/main" id="{9FDEA78E-F216-F077-2A4B-D706935BF5D2}"/>
              </a:ext>
            </a:extLst>
          </p:cNvPr>
          <p:cNvGraphicFramePr>
            <a:graphicFrameLocks noGrp="1"/>
          </p:cNvGraphicFramePr>
          <p:nvPr>
            <p:extLst>
              <p:ext uri="{D42A27DB-BD31-4B8C-83A1-F6EECF244321}">
                <p14:modId xmlns:p14="http://schemas.microsoft.com/office/powerpoint/2010/main" val="36715781"/>
              </p:ext>
            </p:extLst>
          </p:nvPr>
        </p:nvGraphicFramePr>
        <p:xfrm>
          <a:off x="5400000" y="1234681"/>
          <a:ext cx="3134624" cy="4968240"/>
        </p:xfrm>
        <a:graphic>
          <a:graphicData uri="http://schemas.openxmlformats.org/drawingml/2006/table">
            <a:tbl>
              <a:tblPr bandRow="1">
                <a:tableStyleId>{7DF18680-E054-41AD-8BC1-D1AEF772440D}</a:tableStyleId>
              </a:tblPr>
              <a:tblGrid>
                <a:gridCol w="617786">
                  <a:extLst>
                    <a:ext uri="{9D8B030D-6E8A-4147-A177-3AD203B41FA5}">
                      <a16:colId xmlns:a16="http://schemas.microsoft.com/office/drawing/2014/main" val="3783778454"/>
                    </a:ext>
                  </a:extLst>
                </a:gridCol>
                <a:gridCol w="1447879">
                  <a:extLst>
                    <a:ext uri="{9D8B030D-6E8A-4147-A177-3AD203B41FA5}">
                      <a16:colId xmlns:a16="http://schemas.microsoft.com/office/drawing/2014/main" val="20436948"/>
                    </a:ext>
                  </a:extLst>
                </a:gridCol>
                <a:gridCol w="730136">
                  <a:extLst>
                    <a:ext uri="{9D8B030D-6E8A-4147-A177-3AD203B41FA5}">
                      <a16:colId xmlns:a16="http://schemas.microsoft.com/office/drawing/2014/main" val="2653015307"/>
                    </a:ext>
                  </a:extLst>
                </a:gridCol>
                <a:gridCol w="338823">
                  <a:extLst>
                    <a:ext uri="{9D8B030D-6E8A-4147-A177-3AD203B41FA5}">
                      <a16:colId xmlns:a16="http://schemas.microsoft.com/office/drawing/2014/main" val="1188586964"/>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建物被害（全壊・全焼）</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建物被害（全壊）</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488</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6869789"/>
                  </a:ext>
                </a:extLst>
              </a:tr>
              <a:tr h="0">
                <a:tc rowSpan="4">
                  <a:txBody>
                    <a:bodyPr/>
                    <a:lstStyle/>
                    <a:p>
                      <a:r>
                        <a:rPr kumimoji="1" lang="ja-JP" altLang="en-US" sz="1000" dirty="0"/>
                        <a:t>要因別</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液状化</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282</a:t>
                      </a:r>
                    </a:p>
                  </a:txBody>
                  <a:tcPr marL="9525" marR="9525" marT="9525" marB="0" anchor="ct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78219062"/>
                  </a:ext>
                </a:extLst>
              </a:tr>
              <a:tr h="0">
                <a:tc vMerge="1">
                  <a:txBody>
                    <a:bodyPr/>
                    <a:lstStyle/>
                    <a:p>
                      <a:endParaRPr kumimoji="1" lang="ja-JP" altLang="en-US" sz="1050" dirty="0"/>
                    </a:p>
                  </a:txBody>
                  <a:tcPr anchor="ctr"/>
                </a:tc>
                <a:tc>
                  <a:txBody>
                    <a:bodyPr/>
                    <a:lstStyle/>
                    <a:p>
                      <a:r>
                        <a:rPr kumimoji="1" lang="ja-JP" altLang="en-US" sz="1000" dirty="0"/>
                        <a:t>揺れ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176</a:t>
                      </a:r>
                    </a:p>
                  </a:txBody>
                  <a:tcPr marL="9525" marR="9525" marT="9525" marB="0" anchor="ct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55412749"/>
                  </a:ext>
                </a:extLst>
              </a:tr>
              <a:tr h="0">
                <a:tc vMerge="1">
                  <a:txBody>
                    <a:bodyPr/>
                    <a:lstStyle/>
                    <a:p>
                      <a:endParaRPr kumimoji="1" lang="ja-JP" altLang="en-US" sz="1050" dirty="0"/>
                    </a:p>
                  </a:txBody>
                  <a:tcPr anchor="ctr"/>
                </a:tc>
                <a:tc>
                  <a:txBody>
                    <a:bodyPr/>
                    <a:lstStyle/>
                    <a:p>
                      <a:r>
                        <a:rPr kumimoji="1" lang="ja-JP" altLang="en-US" sz="1000" dirty="0"/>
                        <a:t>土砂災害</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30</a:t>
                      </a:r>
                    </a:p>
                  </a:txBody>
                  <a:tcPr marL="9525" marR="9525" marT="9525" marB="0" anchor="ct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76807697"/>
                  </a:ext>
                </a:extLst>
              </a:tr>
              <a:tr h="0">
                <a:tc vMerge="1">
                  <a:txBody>
                    <a:bodyPr/>
                    <a:lstStyle/>
                    <a:p>
                      <a:endParaRPr kumimoji="1" lang="ja-JP" altLang="en-US" sz="1050" dirty="0"/>
                    </a:p>
                  </a:txBody>
                  <a:tcPr anchor="ctr"/>
                </a:tc>
                <a:tc>
                  <a:txBody>
                    <a:bodyPr/>
                    <a:lstStyle/>
                    <a:p>
                      <a:r>
                        <a:rPr kumimoji="1" lang="ja-JP" altLang="en-US" sz="1000" dirty="0"/>
                        <a:t>火災</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2311887"/>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人的被害（死者）</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人的被害（死者）</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14</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dirty="0"/>
                        <a:t>人</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83237636"/>
                  </a:ext>
                </a:extLst>
              </a:tr>
              <a:tr h="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要因別</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揺れ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11</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2746831"/>
                  </a:ext>
                </a:extLst>
              </a:tr>
              <a:tr h="0">
                <a:tc vMerge="1">
                  <a:txBody>
                    <a:bodyPr/>
                    <a:lstStyle/>
                    <a:p>
                      <a:endParaRPr kumimoji="1" lang="ja-JP" altLang="en-US" sz="1050" dirty="0"/>
                    </a:p>
                  </a:txBody>
                  <a:tcPr anchor="ctr"/>
                </a:tc>
                <a:tc>
                  <a:txBody>
                    <a:bodyPr/>
                    <a:lstStyle/>
                    <a:p>
                      <a:r>
                        <a:rPr kumimoji="1" lang="ja-JP" altLang="en-US" sz="1000" dirty="0"/>
                        <a:t>土砂災害</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35262591"/>
                  </a:ext>
                </a:extLst>
              </a:tr>
              <a:tr h="0">
                <a:tc vMerge="1">
                  <a:txBody>
                    <a:bodyPr/>
                    <a:lstStyle/>
                    <a:p>
                      <a:endParaRPr kumimoji="1" lang="ja-JP" altLang="en-US" sz="1050" dirty="0"/>
                    </a:p>
                  </a:txBody>
                  <a:tcPr anchor="ctr"/>
                </a:tc>
                <a:tc>
                  <a:txBody>
                    <a:bodyPr/>
                    <a:lstStyle/>
                    <a:p>
                      <a:r>
                        <a:rPr kumimoji="1" lang="ja-JP" altLang="en-US" sz="1000" dirty="0"/>
                        <a:t>家具の転倒等</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47659182"/>
                  </a:ext>
                </a:extLst>
              </a:tr>
              <a:tr h="0">
                <a:tc vMerge="1">
                  <a:txBody>
                    <a:bodyPr/>
                    <a:lstStyle/>
                    <a:p>
                      <a:endParaRPr kumimoji="1" lang="ja-JP" altLang="en-US" sz="1050" dirty="0"/>
                    </a:p>
                  </a:txBody>
                  <a:tcPr anchor="ctr"/>
                </a:tc>
                <a:tc>
                  <a:txBody>
                    <a:bodyPr/>
                    <a:lstStyle/>
                    <a:p>
                      <a:r>
                        <a:rPr kumimoji="1" lang="ja-JP" altLang="en-US" sz="1000" dirty="0"/>
                        <a:t>火災</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0599187"/>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人的被害（負傷者）</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人的被害（負傷者）</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136</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05613817"/>
                  </a:ext>
                </a:extLst>
              </a:tr>
              <a:tr h="0">
                <a:tc rowSpan="6">
                  <a:txBody>
                    <a:bodyPr/>
                    <a:lstStyle/>
                    <a:p>
                      <a:r>
                        <a:rPr kumimoji="1" lang="ja-JP" altLang="en-US" sz="1000" dirty="0"/>
                        <a:t>要因別</a:t>
                      </a:r>
                      <a:endParaRPr kumimoji="1" lang="en-US" altLang="ja-JP" sz="1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揺れ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110</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6963774"/>
                  </a:ext>
                </a:extLst>
              </a:tr>
              <a:tr h="0">
                <a:tc vMerge="1">
                  <a:txBody>
                    <a:bodyPr/>
                    <a:lstStyle/>
                    <a:p>
                      <a:endParaRPr kumimoji="1" lang="en-US" altLang="ja-JP" sz="1050" dirty="0"/>
                    </a:p>
                  </a:txBody>
                  <a:tcPr anchor="ctr"/>
                </a:tc>
                <a:tc>
                  <a:txBody>
                    <a:bodyPr/>
                    <a:lstStyle/>
                    <a:p>
                      <a:r>
                        <a:rPr kumimoji="1" lang="ja-JP" altLang="en-US" sz="1000" dirty="0"/>
                        <a:t>家具の転倒等</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23</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4015502"/>
                  </a:ext>
                </a:extLst>
              </a:tr>
              <a:tr h="0">
                <a:tc vMerge="1">
                  <a:txBody>
                    <a:bodyPr/>
                    <a:lstStyle/>
                    <a:p>
                      <a:endParaRPr kumimoji="1" lang="en-US" altLang="ja-JP" sz="1050" dirty="0"/>
                    </a:p>
                  </a:txBody>
                  <a:tcPr anchor="ctr"/>
                </a:tc>
                <a:tc>
                  <a:txBody>
                    <a:bodyPr/>
                    <a:lstStyle/>
                    <a:p>
                      <a:r>
                        <a:rPr kumimoji="1" lang="ja-JP" altLang="en-US" sz="1000" dirty="0"/>
                        <a:t>土砂災害</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3</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88173314"/>
                  </a:ext>
                </a:extLst>
              </a:tr>
              <a:tr h="0">
                <a:tc vMerge="1">
                  <a:txBody>
                    <a:bodyPr/>
                    <a:lstStyle/>
                    <a:p>
                      <a:endParaRPr kumimoji="1" lang="en-US" altLang="ja-JP" sz="1050" dirty="0"/>
                    </a:p>
                  </a:txBody>
                  <a:tcPr anchor="ctr"/>
                </a:tc>
                <a:tc>
                  <a:txBody>
                    <a:bodyPr/>
                    <a:lstStyle/>
                    <a:p>
                      <a:r>
                        <a:rPr kumimoji="1" lang="ja-JP" altLang="en-US" sz="1000" dirty="0"/>
                        <a:t>火災</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1187962"/>
                  </a:ext>
                </a:extLst>
              </a:tr>
              <a:tr h="0">
                <a:tc vMerge="1">
                  <a:txBody>
                    <a:bodyPr/>
                    <a:lstStyle/>
                    <a:p>
                      <a:endParaRPr kumimoji="1" lang="en-US" altLang="ja-JP" sz="1050" dirty="0"/>
                    </a:p>
                  </a:txBody>
                  <a:tcPr anchor="ctr"/>
                </a:tc>
                <a:tc>
                  <a:txBody>
                    <a:bodyPr/>
                    <a:lstStyle/>
                    <a:p>
                      <a:r>
                        <a:rPr kumimoji="1" lang="ja-JP" altLang="en-US" sz="800" dirty="0"/>
                        <a:t>ブロック塀・</a:t>
                      </a:r>
                      <a:endParaRPr kumimoji="1" lang="en-US" altLang="ja-JP" sz="800" dirty="0"/>
                    </a:p>
                    <a:p>
                      <a:r>
                        <a:rPr kumimoji="1" lang="ja-JP" altLang="en-US" sz="800" dirty="0"/>
                        <a:t>自動販売機の転倒</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95217851"/>
                  </a:ext>
                </a:extLst>
              </a:tr>
              <a:tr h="0">
                <a:tc vMerge="1">
                  <a:txBody>
                    <a:bodyPr/>
                    <a:lstStyle/>
                    <a:p>
                      <a:endParaRPr kumimoji="1" lang="en-US" altLang="ja-JP" sz="1050" dirty="0"/>
                    </a:p>
                  </a:txBody>
                  <a:tcPr anchor="ctr"/>
                </a:tc>
                <a:tc>
                  <a:txBody>
                    <a:bodyPr/>
                    <a:lstStyle/>
                    <a:p>
                      <a:r>
                        <a:rPr kumimoji="1" lang="ja-JP" altLang="en-US" sz="1000" dirty="0"/>
                        <a:t>屋外転倒物・落下物</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60610"/>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避難者（</a:t>
                      </a:r>
                      <a:r>
                        <a:rPr kumimoji="1" lang="en-US" altLang="ja-JP" sz="1000" dirty="0"/>
                        <a:t>1</a:t>
                      </a:r>
                      <a:r>
                        <a:rPr kumimoji="1" lang="ja-JP" altLang="en-US" sz="1000" dirty="0"/>
                        <a:t>週間後）</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避難者（</a:t>
                      </a:r>
                      <a:r>
                        <a:rPr kumimoji="1" lang="en-US" altLang="ja-JP" sz="1050" dirty="0"/>
                        <a:t>1</a:t>
                      </a:r>
                      <a:r>
                        <a:rPr kumimoji="1" lang="ja-JP" altLang="en-US" sz="1050" dirty="0"/>
                        <a:t>週間後）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1,673</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29670345"/>
                  </a:ext>
                </a:extLst>
              </a:tr>
              <a:tr h="0">
                <a:tc rowSpan="2">
                  <a:txBody>
                    <a:bodyPr/>
                    <a:lstStyle/>
                    <a:p>
                      <a:r>
                        <a:rPr kumimoji="1" lang="ja-JP" altLang="en-US" sz="1000" dirty="0"/>
                        <a:t>要因別</a:t>
                      </a:r>
                      <a:endParaRPr kumimoji="1" lang="en-US" altLang="ja-JP" sz="1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避難所内</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836</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45889605"/>
                  </a:ext>
                </a:extLst>
              </a:tr>
              <a:tr h="0">
                <a:tc vMerge="1">
                  <a:txBody>
                    <a:bodyPr/>
                    <a:lstStyle/>
                    <a:p>
                      <a:endParaRPr kumimoji="1" lang="ja-JP" altLang="en-US" sz="1050" dirty="0"/>
                    </a:p>
                  </a:txBody>
                  <a:tcPr anchor="ctr"/>
                </a:tc>
                <a:tc>
                  <a:txBody>
                    <a:bodyPr/>
                    <a:lstStyle/>
                    <a:p>
                      <a:r>
                        <a:rPr kumimoji="1" lang="ja-JP" altLang="en-US" sz="1000" dirty="0"/>
                        <a:t>避難所外</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836</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7998373"/>
                  </a:ext>
                </a:extLst>
              </a:tr>
            </a:tbl>
          </a:graphicData>
        </a:graphic>
      </p:graphicFrame>
      <p:sp>
        <p:nvSpPr>
          <p:cNvPr id="3" name="テキスト ボックス 2">
            <a:extLst>
              <a:ext uri="{FF2B5EF4-FFF2-40B4-BE49-F238E27FC236}">
                <a16:creationId xmlns:a16="http://schemas.microsoft.com/office/drawing/2014/main" id="{DE0EA34B-9826-A2D6-7BD7-81E902F45C2F}"/>
              </a:ext>
            </a:extLst>
          </p:cNvPr>
          <p:cNvSpPr txBox="1"/>
          <p:nvPr/>
        </p:nvSpPr>
        <p:spPr>
          <a:xfrm>
            <a:off x="5187874" y="6168300"/>
            <a:ext cx="3956125" cy="507831"/>
          </a:xfrm>
          <a:prstGeom prst="rect">
            <a:avLst/>
          </a:prstGeom>
          <a:noFill/>
        </p:spPr>
        <p:txBody>
          <a:bodyPr wrap="square" rtlCol="0">
            <a:spAutoFit/>
          </a:bodyPr>
          <a:lstStyle/>
          <a:p>
            <a:pPr marL="180975" indent="-180975" algn="just"/>
            <a:r>
              <a:rPr kumimoji="1" lang="en-US" altLang="ja-JP" sz="900" dirty="0"/>
              <a:t>※</a:t>
            </a:r>
            <a:r>
              <a:rPr kumimoji="1" lang="ja-JP" altLang="en-US" sz="900" dirty="0">
                <a:latin typeface="ＭＳ Ｐゴシック" panose="020B0600070205080204" pitchFamily="50" charset="-128"/>
                <a:ea typeface="ＭＳ Ｐゴシック" panose="020B0600070205080204" pitchFamily="50" charset="-128"/>
              </a:rPr>
              <a:t>建物被害・避難者は最大となる冬</a:t>
            </a:r>
            <a:r>
              <a:rPr kumimoji="1" lang="en-US" altLang="ja-JP" sz="900" dirty="0">
                <a:latin typeface="ＭＳ Ｐゴシック" panose="020B0600070205080204" pitchFamily="50" charset="-128"/>
                <a:ea typeface="ＭＳ Ｐゴシック" panose="020B0600070205080204" pitchFamily="50" charset="-128"/>
              </a:rPr>
              <a:t>18</a:t>
            </a:r>
            <a:r>
              <a:rPr kumimoji="1" lang="ja-JP" altLang="en-US" sz="900" dirty="0">
                <a:latin typeface="ＭＳ Ｐゴシック" panose="020B0600070205080204" pitchFamily="50" charset="-128"/>
                <a:ea typeface="ＭＳ Ｐゴシック" panose="020B0600070205080204" pitchFamily="50" charset="-128"/>
              </a:rPr>
              <a:t>時風速</a:t>
            </a:r>
            <a:r>
              <a:rPr kumimoji="1" lang="en-US" altLang="ja-JP" sz="900" dirty="0">
                <a:latin typeface="ＭＳ Ｐゴシック" panose="020B0600070205080204" pitchFamily="50" charset="-128"/>
                <a:ea typeface="ＭＳ Ｐゴシック" panose="020B0600070205080204" pitchFamily="50" charset="-128"/>
              </a:rPr>
              <a:t>8m</a:t>
            </a:r>
            <a:r>
              <a:rPr kumimoji="1" lang="ja-JP" altLang="en-US" sz="900" dirty="0">
                <a:latin typeface="ＭＳ Ｐゴシック" panose="020B0600070205080204" pitchFamily="50" charset="-128"/>
                <a:ea typeface="ＭＳ Ｐゴシック" panose="020B0600070205080204" pitchFamily="50" charset="-128"/>
              </a:rPr>
              <a:t>、人的被害は最大となる</a:t>
            </a:r>
            <a:r>
              <a:rPr lang="ja-JP" altLang="en-US" sz="900" dirty="0">
                <a:latin typeface="ＭＳ Ｐゴシック" panose="020B0600070205080204" pitchFamily="50" charset="-128"/>
                <a:ea typeface="ＭＳ Ｐゴシック" panose="020B0600070205080204" pitchFamily="50" charset="-128"/>
              </a:rPr>
              <a:t>冬</a:t>
            </a:r>
            <a:r>
              <a:rPr lang="en-US" altLang="ja-JP" sz="900" dirty="0">
                <a:latin typeface="ＭＳ Ｐゴシック" panose="020B0600070205080204" pitchFamily="50" charset="-128"/>
                <a:ea typeface="ＭＳ Ｐゴシック" panose="020B0600070205080204" pitchFamily="50" charset="-128"/>
              </a:rPr>
              <a:t>5</a:t>
            </a:r>
            <a:r>
              <a:rPr lang="ja-JP" altLang="en-US" sz="900" dirty="0">
                <a:latin typeface="ＭＳ Ｐゴシック" panose="020B0600070205080204" pitchFamily="50" charset="-128"/>
                <a:ea typeface="ＭＳ Ｐゴシック" panose="020B0600070205080204" pitchFamily="50" charset="-128"/>
              </a:rPr>
              <a:t>時風速</a:t>
            </a:r>
            <a:r>
              <a:rPr lang="en-US" altLang="ja-JP" sz="900" dirty="0">
                <a:latin typeface="ＭＳ Ｐゴシック" panose="020B0600070205080204" pitchFamily="50" charset="-128"/>
                <a:ea typeface="ＭＳ Ｐゴシック" panose="020B0600070205080204" pitchFamily="50" charset="-128"/>
              </a:rPr>
              <a:t>8m</a:t>
            </a:r>
            <a:r>
              <a:rPr lang="ja-JP" altLang="en-US" sz="900" dirty="0">
                <a:latin typeface="ＭＳ Ｐゴシック" panose="020B0600070205080204" pitchFamily="50" charset="-128"/>
                <a:ea typeface="ＭＳ Ｐゴシック" panose="020B0600070205080204" pitchFamily="50" charset="-128"/>
              </a:rPr>
              <a:t>のものを示しています。</a:t>
            </a:r>
            <a:endParaRPr kumimoji="1" lang="en-US" altLang="ja-JP" sz="900" dirty="0">
              <a:latin typeface="ＭＳ Ｐゴシック" panose="020B0600070205080204" pitchFamily="50" charset="-128"/>
              <a:ea typeface="ＭＳ Ｐゴシック" panose="020B0600070205080204" pitchFamily="50" charset="-128"/>
            </a:endParaRPr>
          </a:p>
          <a:p>
            <a:pPr algn="just"/>
            <a:r>
              <a:rPr kumimoji="1" lang="en-US" altLang="ja-JP" sz="900" dirty="0"/>
              <a:t>※</a:t>
            </a:r>
            <a:r>
              <a:rPr kumimoji="1" lang="ja-JP" altLang="en-US" sz="900" dirty="0"/>
              <a:t>小数点以下の四捨五入により合計が合わない場合があります。</a:t>
            </a:r>
            <a:endParaRPr kumimoji="1" lang="en-US" altLang="ja-JP" sz="900" dirty="0"/>
          </a:p>
        </p:txBody>
      </p:sp>
      <p:sp>
        <p:nvSpPr>
          <p:cNvPr id="4" name="テキスト ボックス 3">
            <a:extLst>
              <a:ext uri="{FF2B5EF4-FFF2-40B4-BE49-F238E27FC236}">
                <a16:creationId xmlns:a16="http://schemas.microsoft.com/office/drawing/2014/main" id="{D1B3744D-30F4-649F-2F3A-A882ACCECA2C}"/>
              </a:ext>
            </a:extLst>
          </p:cNvPr>
          <p:cNvSpPr txBox="1"/>
          <p:nvPr/>
        </p:nvSpPr>
        <p:spPr>
          <a:xfrm>
            <a:off x="1277283" y="521902"/>
            <a:ext cx="2142698" cy="338554"/>
          </a:xfrm>
          <a:prstGeom prst="rect">
            <a:avLst/>
          </a:prstGeom>
          <a:noFill/>
        </p:spPr>
        <p:txBody>
          <a:bodyPr wrap="square" rtlCol="0">
            <a:spAutoFit/>
          </a:bodyPr>
          <a:lstStyle/>
          <a:p>
            <a:pPr algn="ctr"/>
            <a:r>
              <a:rPr kumimoji="1" lang="ja-JP" altLang="en-US" sz="1600" dirty="0"/>
              <a:t>＜震度分布＞</a:t>
            </a:r>
          </a:p>
        </p:txBody>
      </p:sp>
      <p:pic>
        <p:nvPicPr>
          <p:cNvPr id="8" name="図 7" descr="ダイアグラム, 概略図&#10;&#10;自動的に生成された説明">
            <a:extLst>
              <a:ext uri="{FF2B5EF4-FFF2-40B4-BE49-F238E27FC236}">
                <a16:creationId xmlns:a16="http://schemas.microsoft.com/office/drawing/2014/main" id="{6CA0A169-32D5-243D-6109-4090E48A6D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9077" y="3043800"/>
            <a:ext cx="709019" cy="901140"/>
          </a:xfrm>
          <a:prstGeom prst="rect">
            <a:avLst/>
          </a:prstGeom>
          <a:ln>
            <a:solidFill>
              <a:schemeClr val="tx1"/>
            </a:solidFill>
          </a:ln>
        </p:spPr>
      </p:pic>
      <p:pic>
        <p:nvPicPr>
          <p:cNvPr id="10" name="図 9">
            <a:extLst>
              <a:ext uri="{FF2B5EF4-FFF2-40B4-BE49-F238E27FC236}">
                <a16:creationId xmlns:a16="http://schemas.microsoft.com/office/drawing/2014/main" id="{2A576446-9FFD-65E3-73F4-C4435D50143F}"/>
              </a:ext>
            </a:extLst>
          </p:cNvPr>
          <p:cNvPicPr>
            <a:picLocks noChangeAspect="1"/>
          </p:cNvPicPr>
          <p:nvPr/>
        </p:nvPicPr>
        <p:blipFill>
          <a:blip r:embed="rId5"/>
          <a:stretch>
            <a:fillRect/>
          </a:stretch>
        </p:blipFill>
        <p:spPr>
          <a:xfrm>
            <a:off x="395919" y="5756238"/>
            <a:ext cx="741521" cy="711690"/>
          </a:xfrm>
          <a:prstGeom prst="rect">
            <a:avLst/>
          </a:prstGeom>
        </p:spPr>
      </p:pic>
      <p:sp>
        <p:nvSpPr>
          <p:cNvPr id="11" name="テキスト ボックス 10">
            <a:extLst>
              <a:ext uri="{FF2B5EF4-FFF2-40B4-BE49-F238E27FC236}">
                <a16:creationId xmlns:a16="http://schemas.microsoft.com/office/drawing/2014/main" id="{7C5DD2FD-8B84-92E9-9BCB-DFE34D81F689}"/>
              </a:ext>
            </a:extLst>
          </p:cNvPr>
          <p:cNvSpPr txBox="1"/>
          <p:nvPr/>
        </p:nvSpPr>
        <p:spPr>
          <a:xfrm>
            <a:off x="3667551" y="5686998"/>
            <a:ext cx="904449" cy="784830"/>
          </a:xfrm>
          <a:prstGeom prst="rect">
            <a:avLst/>
          </a:prstGeom>
          <a:noFill/>
        </p:spPr>
        <p:txBody>
          <a:bodyPr wrap="square" rtlCol="0">
            <a:spAutoFit/>
          </a:bodyPr>
          <a:lstStyle/>
          <a:p>
            <a:pPr algn="just"/>
            <a:r>
              <a:rPr kumimoji="1" lang="en-US" altLang="ja-JP" sz="900" dirty="0"/>
              <a:t>※</a:t>
            </a:r>
            <a:r>
              <a:rPr kumimoji="1" lang="ja-JP" altLang="en-US" sz="900" dirty="0"/>
              <a:t>液状化危険度はあくまでも予測結果であることに留意が必要です。</a:t>
            </a:r>
          </a:p>
        </p:txBody>
      </p:sp>
      <p:sp>
        <p:nvSpPr>
          <p:cNvPr id="12" name="テキスト ボックス 11">
            <a:extLst>
              <a:ext uri="{FF2B5EF4-FFF2-40B4-BE49-F238E27FC236}">
                <a16:creationId xmlns:a16="http://schemas.microsoft.com/office/drawing/2014/main" id="{7BCDE6BC-6AD6-AAD3-AAF2-109E443CEA8F}"/>
              </a:ext>
            </a:extLst>
          </p:cNvPr>
          <p:cNvSpPr txBox="1"/>
          <p:nvPr/>
        </p:nvSpPr>
        <p:spPr>
          <a:xfrm>
            <a:off x="1592564" y="4347489"/>
            <a:ext cx="2522707" cy="276999"/>
          </a:xfrm>
          <a:prstGeom prst="rect">
            <a:avLst/>
          </a:prstGeom>
          <a:noFill/>
        </p:spPr>
        <p:txBody>
          <a:bodyPr wrap="square" rtlCol="0">
            <a:spAutoFit/>
          </a:bodyPr>
          <a:lstStyle/>
          <a:p>
            <a:pPr algn="ctr"/>
            <a:r>
              <a:rPr kumimoji="1" lang="ja-JP" altLang="en-US" sz="1200" dirty="0"/>
              <a:t>＜液状化危険度分布＞</a:t>
            </a:r>
          </a:p>
        </p:txBody>
      </p:sp>
    </p:spTree>
    <p:extLst>
      <p:ext uri="{BB962C8B-B14F-4D97-AF65-F5344CB8AC3E}">
        <p14:creationId xmlns:p14="http://schemas.microsoft.com/office/powerpoint/2010/main" val="1165825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FA36A3B-AFF7-C535-7072-F0CEC06D8F76}"/>
              </a:ext>
            </a:extLst>
          </p:cNvPr>
          <p:cNvPicPr>
            <a:picLocks noChangeAspect="1"/>
          </p:cNvPicPr>
          <p:nvPr/>
        </p:nvPicPr>
        <p:blipFill>
          <a:blip r:embed="rId2"/>
          <a:stretch>
            <a:fillRect/>
          </a:stretch>
        </p:blipFill>
        <p:spPr>
          <a:xfrm>
            <a:off x="1152000" y="4356000"/>
            <a:ext cx="2502000" cy="2194461"/>
          </a:xfrm>
          <a:prstGeom prst="rect">
            <a:avLst/>
          </a:prstGeom>
        </p:spPr>
      </p:pic>
      <p:sp>
        <p:nvSpPr>
          <p:cNvPr id="2" name="テキスト ボックス 1">
            <a:extLst>
              <a:ext uri="{FF2B5EF4-FFF2-40B4-BE49-F238E27FC236}">
                <a16:creationId xmlns:a16="http://schemas.microsoft.com/office/drawing/2014/main" id="{D4D5832A-5051-B1F9-C9A4-698AE7ECC471}"/>
              </a:ext>
            </a:extLst>
          </p:cNvPr>
          <p:cNvSpPr txBox="1"/>
          <p:nvPr/>
        </p:nvSpPr>
        <p:spPr>
          <a:xfrm>
            <a:off x="4212000" y="435600"/>
            <a:ext cx="4935600" cy="646152"/>
          </a:xfrm>
          <a:prstGeom prst="rect">
            <a:avLst/>
          </a:prstGeom>
          <a:noFill/>
        </p:spPr>
        <p:txBody>
          <a:bodyPr wrap="square" rtlCol="0">
            <a:noAutofit/>
          </a:bodyPr>
          <a:lstStyle/>
          <a:p>
            <a:pPr marL="360363" indent="-360363" algn="just"/>
            <a:r>
              <a:rPr kumimoji="1"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　</a:t>
            </a:r>
            <a:r>
              <a:rPr lang="ja-JP" altLang="en-US" sz="1600" dirty="0">
                <a:solidFill>
                  <a:prstClr val="black"/>
                </a:solidFill>
              </a:rPr>
              <a:t>断層</a:t>
            </a:r>
            <a:r>
              <a:rPr lang="ja-JP" altLang="en-US" sz="1600" dirty="0"/>
              <a:t>付近で揺れが大きく、富士五湖地域では最大震度</a:t>
            </a:r>
            <a:r>
              <a:rPr lang="en-US" altLang="ja-JP" sz="1600" dirty="0"/>
              <a:t>7</a:t>
            </a:r>
            <a:r>
              <a:rPr lang="ja-JP" altLang="en-US" sz="1600" dirty="0"/>
              <a:t>の強い揺れが想定されます。</a:t>
            </a:r>
            <a:endParaRPr kumimoji="1" lang="ja-JP" altLang="en-US" sz="1600" dirty="0"/>
          </a:p>
        </p:txBody>
      </p:sp>
      <p:sp>
        <p:nvSpPr>
          <p:cNvPr id="11" name="タイトル 1">
            <a:extLst>
              <a:ext uri="{FF2B5EF4-FFF2-40B4-BE49-F238E27FC236}">
                <a16:creationId xmlns:a16="http://schemas.microsoft.com/office/drawing/2014/main" id="{FA03FB5D-EE0E-4E04-7C67-9ACD8AA8CB58}"/>
              </a:ext>
            </a:extLst>
          </p:cNvPr>
          <p:cNvSpPr>
            <a:spLocks noGrp="1"/>
          </p:cNvSpPr>
          <p:nvPr>
            <p:ph type="title"/>
          </p:nvPr>
        </p:nvSpPr>
        <p:spPr>
          <a:xfrm>
            <a:off x="0" y="0"/>
            <a:ext cx="9144000" cy="458640"/>
          </a:xfrm>
        </p:spPr>
        <p:txBody>
          <a:bodyPr/>
          <a:lstStyle/>
          <a:p>
            <a:pPr algn="ctr"/>
            <a:r>
              <a:rPr lang="ja-JP" altLang="en-US" sz="2200" dirty="0"/>
              <a:t>４</a:t>
            </a:r>
            <a:r>
              <a:rPr lang="en-US" altLang="ja-JP" sz="2200" dirty="0"/>
              <a:t>-</a:t>
            </a:r>
            <a:r>
              <a:rPr lang="ja-JP" altLang="en-US" sz="2200" dirty="0"/>
              <a:t>９．</a:t>
            </a:r>
            <a:r>
              <a:rPr kumimoji="1" lang="ja-JP" altLang="en-US" sz="2200" dirty="0"/>
              <a:t>山梨県の被害想定（塩沢断層帯）</a:t>
            </a:r>
          </a:p>
        </p:txBody>
      </p:sp>
      <p:pic>
        <p:nvPicPr>
          <p:cNvPr id="13" name="図 12" descr="マップ&#10;&#10;自動的に生成された説明">
            <a:extLst>
              <a:ext uri="{FF2B5EF4-FFF2-40B4-BE49-F238E27FC236}">
                <a16:creationId xmlns:a16="http://schemas.microsoft.com/office/drawing/2014/main" id="{8D8209B7-B406-66A9-59C3-1E729A2907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4414"/>
          <a:stretch/>
        </p:blipFill>
        <p:spPr>
          <a:xfrm>
            <a:off x="540000" y="540000"/>
            <a:ext cx="3546122" cy="3787200"/>
          </a:xfrm>
          <a:prstGeom prst="rect">
            <a:avLst/>
          </a:prstGeom>
          <a:ln>
            <a:solidFill>
              <a:schemeClr val="tx1"/>
            </a:solidFill>
          </a:ln>
        </p:spPr>
      </p:pic>
      <p:graphicFrame>
        <p:nvGraphicFramePr>
          <p:cNvPr id="5" name="表 7">
            <a:extLst>
              <a:ext uri="{FF2B5EF4-FFF2-40B4-BE49-F238E27FC236}">
                <a16:creationId xmlns:a16="http://schemas.microsoft.com/office/drawing/2014/main" id="{9A79EE05-7125-877A-3515-8DCA18C24169}"/>
              </a:ext>
            </a:extLst>
          </p:cNvPr>
          <p:cNvGraphicFramePr>
            <a:graphicFrameLocks noGrp="1"/>
          </p:cNvGraphicFramePr>
          <p:nvPr>
            <p:extLst>
              <p:ext uri="{D42A27DB-BD31-4B8C-83A1-F6EECF244321}">
                <p14:modId xmlns:p14="http://schemas.microsoft.com/office/powerpoint/2010/main" val="1276752124"/>
              </p:ext>
            </p:extLst>
          </p:nvPr>
        </p:nvGraphicFramePr>
        <p:xfrm>
          <a:off x="5400000" y="1243129"/>
          <a:ext cx="3134622" cy="4968240"/>
        </p:xfrm>
        <a:graphic>
          <a:graphicData uri="http://schemas.openxmlformats.org/drawingml/2006/table">
            <a:tbl>
              <a:tblPr bandRow="1">
                <a:tableStyleId>{7DF18680-E054-41AD-8BC1-D1AEF772440D}</a:tableStyleId>
              </a:tblPr>
              <a:tblGrid>
                <a:gridCol w="617786">
                  <a:extLst>
                    <a:ext uri="{9D8B030D-6E8A-4147-A177-3AD203B41FA5}">
                      <a16:colId xmlns:a16="http://schemas.microsoft.com/office/drawing/2014/main" val="3783778454"/>
                    </a:ext>
                  </a:extLst>
                </a:gridCol>
                <a:gridCol w="1447879">
                  <a:extLst>
                    <a:ext uri="{9D8B030D-6E8A-4147-A177-3AD203B41FA5}">
                      <a16:colId xmlns:a16="http://schemas.microsoft.com/office/drawing/2014/main" val="20436948"/>
                    </a:ext>
                  </a:extLst>
                </a:gridCol>
                <a:gridCol w="730134">
                  <a:extLst>
                    <a:ext uri="{9D8B030D-6E8A-4147-A177-3AD203B41FA5}">
                      <a16:colId xmlns:a16="http://schemas.microsoft.com/office/drawing/2014/main" val="2653015307"/>
                    </a:ext>
                  </a:extLst>
                </a:gridCol>
                <a:gridCol w="338823">
                  <a:extLst>
                    <a:ext uri="{9D8B030D-6E8A-4147-A177-3AD203B41FA5}">
                      <a16:colId xmlns:a16="http://schemas.microsoft.com/office/drawing/2014/main" val="1188586964"/>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建物被害（全壊・全焼）</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建物被害（全壊）</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2,580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6869789"/>
                  </a:ext>
                </a:extLst>
              </a:tr>
              <a:tr h="0">
                <a:tc rowSpan="4">
                  <a:txBody>
                    <a:bodyPr/>
                    <a:lstStyle/>
                    <a:p>
                      <a:r>
                        <a:rPr kumimoji="1" lang="ja-JP" altLang="en-US" sz="1000" dirty="0"/>
                        <a:t>要因別</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揺れ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2,100</a:t>
                      </a:r>
                    </a:p>
                  </a:txBody>
                  <a:tcPr marL="9525" marR="9525" marT="9525" marB="0" anchor="ct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78219062"/>
                  </a:ext>
                </a:extLst>
              </a:tr>
              <a:tr h="0">
                <a:tc vMerge="1">
                  <a:txBody>
                    <a:bodyPr/>
                    <a:lstStyle/>
                    <a:p>
                      <a:endParaRPr kumimoji="1" lang="ja-JP" altLang="en-US" sz="1050" dirty="0"/>
                    </a:p>
                  </a:txBody>
                  <a:tcPr anchor="ctr"/>
                </a:tc>
                <a:tc>
                  <a:txBody>
                    <a:bodyPr/>
                    <a:lstStyle/>
                    <a:p>
                      <a:r>
                        <a:rPr kumimoji="1" lang="ja-JP" altLang="en-US" sz="1000" dirty="0"/>
                        <a:t>液状化</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285</a:t>
                      </a:r>
                    </a:p>
                  </a:txBody>
                  <a:tcPr marL="9525" marR="9525" marT="9525" marB="0" anchor="ct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55412749"/>
                  </a:ext>
                </a:extLst>
              </a:tr>
              <a:tr h="0">
                <a:tc vMerge="1">
                  <a:txBody>
                    <a:bodyPr/>
                    <a:lstStyle/>
                    <a:p>
                      <a:endParaRPr kumimoji="1" lang="ja-JP" altLang="en-US" sz="1050" dirty="0"/>
                    </a:p>
                  </a:txBody>
                  <a:tcPr anchor="ctr"/>
                </a:tc>
                <a:tc>
                  <a:txBody>
                    <a:bodyPr/>
                    <a:lstStyle/>
                    <a:p>
                      <a:r>
                        <a:rPr kumimoji="1" lang="ja-JP" altLang="en-US" sz="1000" dirty="0"/>
                        <a:t>火災</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163</a:t>
                      </a:r>
                    </a:p>
                  </a:txBody>
                  <a:tcPr marL="9525" marR="9525" marT="9525" marB="0" anchor="ct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76807697"/>
                  </a:ext>
                </a:extLst>
              </a:tr>
              <a:tr h="0">
                <a:tc vMerge="1">
                  <a:txBody>
                    <a:bodyPr/>
                    <a:lstStyle/>
                    <a:p>
                      <a:endParaRPr kumimoji="1" lang="ja-JP" altLang="en-US" sz="1050" dirty="0"/>
                    </a:p>
                  </a:txBody>
                  <a:tcPr anchor="ctr"/>
                </a:tc>
                <a:tc>
                  <a:txBody>
                    <a:bodyPr/>
                    <a:lstStyle/>
                    <a:p>
                      <a:r>
                        <a:rPr kumimoji="1" lang="ja-JP" altLang="en-US" sz="1000" dirty="0"/>
                        <a:t>土砂災害</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32</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2311887"/>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人的被害（死者）</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人的被害（死者）</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104</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dirty="0"/>
                        <a:t>人</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83237636"/>
                  </a:ext>
                </a:extLst>
              </a:tr>
              <a:tr h="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要因別</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揺れ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97</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2746831"/>
                  </a:ext>
                </a:extLst>
              </a:tr>
              <a:tr h="0">
                <a:tc vMerge="1">
                  <a:txBody>
                    <a:bodyPr/>
                    <a:lstStyle/>
                    <a:p>
                      <a:endParaRPr kumimoji="1" lang="ja-JP" altLang="en-US" sz="1050" dirty="0"/>
                    </a:p>
                  </a:txBody>
                  <a:tcPr anchor="ctr"/>
                </a:tc>
                <a:tc>
                  <a:txBody>
                    <a:bodyPr/>
                    <a:lstStyle/>
                    <a:p>
                      <a:r>
                        <a:rPr kumimoji="1" lang="ja-JP" altLang="en-US" sz="1000" dirty="0"/>
                        <a:t>家具の転倒等</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4</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35262591"/>
                  </a:ext>
                </a:extLst>
              </a:tr>
              <a:tr h="0">
                <a:tc vMerge="1">
                  <a:txBody>
                    <a:bodyPr/>
                    <a:lstStyle/>
                    <a:p>
                      <a:endParaRPr kumimoji="1" lang="ja-JP" altLang="en-US" sz="1050" dirty="0"/>
                    </a:p>
                  </a:txBody>
                  <a:tcPr anchor="ctr"/>
                </a:tc>
                <a:tc>
                  <a:txBody>
                    <a:bodyPr/>
                    <a:lstStyle/>
                    <a:p>
                      <a:r>
                        <a:rPr kumimoji="1" lang="ja-JP" altLang="en-US" sz="1000" dirty="0"/>
                        <a:t>土砂災害</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47659182"/>
                  </a:ext>
                </a:extLst>
              </a:tr>
              <a:tr h="0">
                <a:tc vMerge="1">
                  <a:txBody>
                    <a:bodyPr/>
                    <a:lstStyle/>
                    <a:p>
                      <a:endParaRPr kumimoji="1" lang="ja-JP" altLang="en-US" sz="1050" dirty="0"/>
                    </a:p>
                  </a:txBody>
                  <a:tcPr anchor="ctr"/>
                </a:tc>
                <a:tc>
                  <a:txBody>
                    <a:bodyPr/>
                    <a:lstStyle/>
                    <a:p>
                      <a:r>
                        <a:rPr kumimoji="1" lang="ja-JP" altLang="en-US" sz="1000" dirty="0"/>
                        <a:t>火災</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0599187"/>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人的被害（負傷者）</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人的被害（負傷者）</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826</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05613817"/>
                  </a:ext>
                </a:extLst>
              </a:tr>
              <a:tr h="0">
                <a:tc rowSpan="6">
                  <a:txBody>
                    <a:bodyPr/>
                    <a:lstStyle/>
                    <a:p>
                      <a:r>
                        <a:rPr kumimoji="1" lang="ja-JP" altLang="en-US" sz="1000" dirty="0"/>
                        <a:t>要因別</a:t>
                      </a:r>
                      <a:endParaRPr kumimoji="1" lang="en-US" altLang="ja-JP" sz="1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揺れ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728</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6963774"/>
                  </a:ext>
                </a:extLst>
              </a:tr>
              <a:tr h="0">
                <a:tc vMerge="1">
                  <a:txBody>
                    <a:bodyPr/>
                    <a:lstStyle/>
                    <a:p>
                      <a:endParaRPr kumimoji="1" lang="en-US" altLang="ja-JP" sz="1050" dirty="0"/>
                    </a:p>
                  </a:txBody>
                  <a:tcPr anchor="ctr"/>
                </a:tc>
                <a:tc>
                  <a:txBody>
                    <a:bodyPr/>
                    <a:lstStyle/>
                    <a:p>
                      <a:r>
                        <a:rPr kumimoji="1" lang="ja-JP" altLang="en-US" sz="1000" dirty="0"/>
                        <a:t>家具の転倒等</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94</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4015502"/>
                  </a:ext>
                </a:extLst>
              </a:tr>
              <a:tr h="0">
                <a:tc vMerge="1">
                  <a:txBody>
                    <a:bodyPr/>
                    <a:lstStyle/>
                    <a:p>
                      <a:endParaRPr kumimoji="1" lang="en-US" altLang="ja-JP" sz="1050" dirty="0"/>
                    </a:p>
                  </a:txBody>
                  <a:tcPr anchor="ctr"/>
                </a:tc>
                <a:tc>
                  <a:txBody>
                    <a:bodyPr/>
                    <a:lstStyle/>
                    <a:p>
                      <a:r>
                        <a:rPr kumimoji="1" lang="ja-JP" altLang="en-US" sz="1000" dirty="0"/>
                        <a:t>土砂災害</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3</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88173314"/>
                  </a:ext>
                </a:extLst>
              </a:tr>
              <a:tr h="0">
                <a:tc vMerge="1">
                  <a:txBody>
                    <a:bodyPr/>
                    <a:lstStyle/>
                    <a:p>
                      <a:endParaRPr kumimoji="1" lang="en-US" altLang="ja-JP" sz="1050" dirty="0"/>
                    </a:p>
                  </a:txBody>
                  <a:tcPr anchor="ctr"/>
                </a:tc>
                <a:tc>
                  <a:txBody>
                    <a:bodyPr/>
                    <a:lstStyle/>
                    <a:p>
                      <a:r>
                        <a:rPr kumimoji="1" lang="ja-JP" altLang="en-US" sz="1000" dirty="0"/>
                        <a:t>火災</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1187962"/>
                  </a:ext>
                </a:extLst>
              </a:tr>
              <a:tr h="0">
                <a:tc vMerge="1">
                  <a:txBody>
                    <a:bodyPr/>
                    <a:lstStyle/>
                    <a:p>
                      <a:endParaRPr kumimoji="1" lang="en-US" altLang="ja-JP" sz="1050" dirty="0"/>
                    </a:p>
                  </a:txBody>
                  <a:tcPr anchor="ctr"/>
                </a:tc>
                <a:tc>
                  <a:txBody>
                    <a:bodyPr/>
                    <a:lstStyle/>
                    <a:p>
                      <a:r>
                        <a:rPr kumimoji="1" lang="ja-JP" altLang="en-US" sz="1000" dirty="0"/>
                        <a:t>屋外転倒物・落下物</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95217851"/>
                  </a:ext>
                </a:extLst>
              </a:tr>
              <a:tr h="0">
                <a:tc vMerge="1">
                  <a:txBody>
                    <a:bodyPr/>
                    <a:lstStyle/>
                    <a:p>
                      <a:endParaRPr kumimoji="1" lang="en-US" altLang="ja-JP" sz="1050" dirty="0"/>
                    </a:p>
                  </a:txBody>
                  <a:tcPr anchor="ctr"/>
                </a:tc>
                <a:tc>
                  <a:txBody>
                    <a:bodyPr/>
                    <a:lstStyle/>
                    <a:p>
                      <a:r>
                        <a:rPr kumimoji="1" lang="ja-JP" altLang="en-US" sz="800" dirty="0"/>
                        <a:t>ブロック塀・</a:t>
                      </a:r>
                      <a:endParaRPr kumimoji="1" lang="en-US" altLang="ja-JP" sz="800" dirty="0"/>
                    </a:p>
                    <a:p>
                      <a:r>
                        <a:rPr kumimoji="1" lang="ja-JP" altLang="en-US" sz="800" dirty="0"/>
                        <a:t>自動販売機の転倒</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60610"/>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避難者（</a:t>
                      </a:r>
                      <a:r>
                        <a:rPr kumimoji="1" lang="en-US" altLang="ja-JP" sz="1000" dirty="0"/>
                        <a:t>1</a:t>
                      </a:r>
                      <a:r>
                        <a:rPr kumimoji="1" lang="ja-JP" altLang="en-US" sz="1000" dirty="0"/>
                        <a:t>週間後）</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避難者（</a:t>
                      </a:r>
                      <a:r>
                        <a:rPr kumimoji="1" lang="en-US" altLang="ja-JP" sz="1050" dirty="0"/>
                        <a:t>1</a:t>
                      </a:r>
                      <a:r>
                        <a:rPr kumimoji="1" lang="ja-JP" altLang="en-US" sz="1050" dirty="0"/>
                        <a:t>週間後）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10,814</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29670345"/>
                  </a:ext>
                </a:extLst>
              </a:tr>
              <a:tr h="0">
                <a:tc rowSpan="2">
                  <a:txBody>
                    <a:bodyPr/>
                    <a:lstStyle/>
                    <a:p>
                      <a:r>
                        <a:rPr kumimoji="1" lang="ja-JP" altLang="en-US" sz="1000" dirty="0"/>
                        <a:t>要因別</a:t>
                      </a:r>
                      <a:endParaRPr kumimoji="1" lang="en-US" altLang="ja-JP" sz="1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避難所内</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5,407</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45889605"/>
                  </a:ext>
                </a:extLst>
              </a:tr>
              <a:tr h="0">
                <a:tc vMerge="1">
                  <a:txBody>
                    <a:bodyPr/>
                    <a:lstStyle/>
                    <a:p>
                      <a:endParaRPr kumimoji="1" lang="ja-JP" altLang="en-US" sz="1050" dirty="0"/>
                    </a:p>
                  </a:txBody>
                  <a:tcPr anchor="ctr"/>
                </a:tc>
                <a:tc>
                  <a:txBody>
                    <a:bodyPr/>
                    <a:lstStyle/>
                    <a:p>
                      <a:r>
                        <a:rPr kumimoji="1" lang="ja-JP" altLang="en-US" sz="1000" dirty="0"/>
                        <a:t>避難所外</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5,407</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7998373"/>
                  </a:ext>
                </a:extLst>
              </a:tr>
            </a:tbl>
          </a:graphicData>
        </a:graphic>
      </p:graphicFrame>
      <p:sp>
        <p:nvSpPr>
          <p:cNvPr id="3" name="テキスト ボックス 2">
            <a:extLst>
              <a:ext uri="{FF2B5EF4-FFF2-40B4-BE49-F238E27FC236}">
                <a16:creationId xmlns:a16="http://schemas.microsoft.com/office/drawing/2014/main" id="{B8633330-5AD5-893F-0095-0C57AD577C64}"/>
              </a:ext>
            </a:extLst>
          </p:cNvPr>
          <p:cNvSpPr txBox="1"/>
          <p:nvPr/>
        </p:nvSpPr>
        <p:spPr>
          <a:xfrm>
            <a:off x="5187874" y="6168300"/>
            <a:ext cx="3956125" cy="507831"/>
          </a:xfrm>
          <a:prstGeom prst="rect">
            <a:avLst/>
          </a:prstGeom>
          <a:noFill/>
        </p:spPr>
        <p:txBody>
          <a:bodyPr wrap="square" rtlCol="0">
            <a:spAutoFit/>
          </a:bodyPr>
          <a:lstStyle/>
          <a:p>
            <a:pPr marL="180975" indent="-180975" algn="just"/>
            <a:r>
              <a:rPr kumimoji="1" lang="en-US" altLang="ja-JP" sz="900" dirty="0"/>
              <a:t>※</a:t>
            </a:r>
            <a:r>
              <a:rPr kumimoji="1" lang="ja-JP" altLang="en-US" sz="900" dirty="0">
                <a:latin typeface="ＭＳ Ｐゴシック" panose="020B0600070205080204" pitchFamily="50" charset="-128"/>
                <a:ea typeface="ＭＳ Ｐゴシック" panose="020B0600070205080204" pitchFamily="50" charset="-128"/>
              </a:rPr>
              <a:t>建物被害・避難者は最大となる冬</a:t>
            </a:r>
            <a:r>
              <a:rPr kumimoji="1" lang="en-US" altLang="ja-JP" sz="900" dirty="0">
                <a:latin typeface="ＭＳ Ｐゴシック" panose="020B0600070205080204" pitchFamily="50" charset="-128"/>
                <a:ea typeface="ＭＳ Ｐゴシック" panose="020B0600070205080204" pitchFamily="50" charset="-128"/>
              </a:rPr>
              <a:t>18</a:t>
            </a:r>
            <a:r>
              <a:rPr kumimoji="1" lang="ja-JP" altLang="en-US" sz="900" dirty="0">
                <a:latin typeface="ＭＳ Ｐゴシック" panose="020B0600070205080204" pitchFamily="50" charset="-128"/>
                <a:ea typeface="ＭＳ Ｐゴシック" panose="020B0600070205080204" pitchFamily="50" charset="-128"/>
              </a:rPr>
              <a:t>時風速</a:t>
            </a:r>
            <a:r>
              <a:rPr kumimoji="1" lang="en-US" altLang="ja-JP" sz="900" dirty="0">
                <a:latin typeface="ＭＳ Ｐゴシック" panose="020B0600070205080204" pitchFamily="50" charset="-128"/>
                <a:ea typeface="ＭＳ Ｐゴシック" panose="020B0600070205080204" pitchFamily="50" charset="-128"/>
              </a:rPr>
              <a:t>8m</a:t>
            </a:r>
            <a:r>
              <a:rPr kumimoji="1" lang="ja-JP" altLang="en-US" sz="900" dirty="0">
                <a:latin typeface="ＭＳ Ｐゴシック" panose="020B0600070205080204" pitchFamily="50" charset="-128"/>
                <a:ea typeface="ＭＳ Ｐゴシック" panose="020B0600070205080204" pitchFamily="50" charset="-128"/>
              </a:rPr>
              <a:t>、人的被害は最大となる</a:t>
            </a:r>
            <a:r>
              <a:rPr lang="ja-JP" altLang="en-US" sz="900" dirty="0">
                <a:latin typeface="ＭＳ Ｐゴシック" panose="020B0600070205080204" pitchFamily="50" charset="-128"/>
                <a:ea typeface="ＭＳ Ｐゴシック" panose="020B0600070205080204" pitchFamily="50" charset="-128"/>
              </a:rPr>
              <a:t>冬</a:t>
            </a:r>
            <a:r>
              <a:rPr lang="en-US" altLang="ja-JP" sz="900" dirty="0">
                <a:latin typeface="ＭＳ Ｐゴシック" panose="020B0600070205080204" pitchFamily="50" charset="-128"/>
                <a:ea typeface="ＭＳ Ｐゴシック" panose="020B0600070205080204" pitchFamily="50" charset="-128"/>
              </a:rPr>
              <a:t>5</a:t>
            </a:r>
            <a:r>
              <a:rPr lang="ja-JP" altLang="en-US" sz="900" dirty="0">
                <a:latin typeface="ＭＳ Ｐゴシック" panose="020B0600070205080204" pitchFamily="50" charset="-128"/>
                <a:ea typeface="ＭＳ Ｐゴシック" panose="020B0600070205080204" pitchFamily="50" charset="-128"/>
              </a:rPr>
              <a:t>時風速</a:t>
            </a:r>
            <a:r>
              <a:rPr lang="en-US" altLang="ja-JP" sz="900" dirty="0">
                <a:latin typeface="ＭＳ Ｐゴシック" panose="020B0600070205080204" pitchFamily="50" charset="-128"/>
                <a:ea typeface="ＭＳ Ｐゴシック" panose="020B0600070205080204" pitchFamily="50" charset="-128"/>
              </a:rPr>
              <a:t>8m</a:t>
            </a:r>
            <a:r>
              <a:rPr lang="ja-JP" altLang="en-US" sz="900" dirty="0">
                <a:latin typeface="ＭＳ Ｐゴシック" panose="020B0600070205080204" pitchFamily="50" charset="-128"/>
                <a:ea typeface="ＭＳ Ｐゴシック" panose="020B0600070205080204" pitchFamily="50" charset="-128"/>
              </a:rPr>
              <a:t>のものを示しています。</a:t>
            </a:r>
            <a:endParaRPr kumimoji="1" lang="en-US" altLang="ja-JP" sz="900" dirty="0">
              <a:latin typeface="ＭＳ Ｐゴシック" panose="020B0600070205080204" pitchFamily="50" charset="-128"/>
              <a:ea typeface="ＭＳ Ｐゴシック" panose="020B0600070205080204" pitchFamily="50" charset="-128"/>
            </a:endParaRPr>
          </a:p>
          <a:p>
            <a:pPr algn="just"/>
            <a:r>
              <a:rPr kumimoji="1" lang="en-US" altLang="ja-JP" sz="900" dirty="0"/>
              <a:t>※</a:t>
            </a:r>
            <a:r>
              <a:rPr kumimoji="1" lang="ja-JP" altLang="en-US" sz="900" dirty="0"/>
              <a:t>小数点以下の四捨五入により合計が合わない場合があります。</a:t>
            </a:r>
            <a:endParaRPr kumimoji="1" lang="en-US" altLang="ja-JP" sz="900" dirty="0"/>
          </a:p>
        </p:txBody>
      </p:sp>
      <p:sp>
        <p:nvSpPr>
          <p:cNvPr id="4" name="テキスト ボックス 3">
            <a:extLst>
              <a:ext uri="{FF2B5EF4-FFF2-40B4-BE49-F238E27FC236}">
                <a16:creationId xmlns:a16="http://schemas.microsoft.com/office/drawing/2014/main" id="{F506D849-5F38-4ECE-E13E-48BB4A71F33C}"/>
              </a:ext>
            </a:extLst>
          </p:cNvPr>
          <p:cNvSpPr txBox="1"/>
          <p:nvPr/>
        </p:nvSpPr>
        <p:spPr>
          <a:xfrm>
            <a:off x="1277283" y="521902"/>
            <a:ext cx="2142698" cy="338554"/>
          </a:xfrm>
          <a:prstGeom prst="rect">
            <a:avLst/>
          </a:prstGeom>
          <a:noFill/>
        </p:spPr>
        <p:txBody>
          <a:bodyPr wrap="square" rtlCol="0">
            <a:spAutoFit/>
          </a:bodyPr>
          <a:lstStyle/>
          <a:p>
            <a:pPr algn="ctr"/>
            <a:r>
              <a:rPr kumimoji="1" lang="ja-JP" altLang="en-US" sz="1600" dirty="0"/>
              <a:t>＜震度分布＞</a:t>
            </a:r>
          </a:p>
        </p:txBody>
      </p:sp>
      <p:pic>
        <p:nvPicPr>
          <p:cNvPr id="8" name="図 7" descr="ダイアグラム, 概略図&#10;&#10;自動的に生成された説明">
            <a:extLst>
              <a:ext uri="{FF2B5EF4-FFF2-40B4-BE49-F238E27FC236}">
                <a16:creationId xmlns:a16="http://schemas.microsoft.com/office/drawing/2014/main" id="{19ECA4A0-FA76-FB1E-6CA9-5AF99120F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9077" y="3043800"/>
            <a:ext cx="709019" cy="901140"/>
          </a:xfrm>
          <a:prstGeom prst="rect">
            <a:avLst/>
          </a:prstGeom>
          <a:ln>
            <a:solidFill>
              <a:schemeClr val="tx1"/>
            </a:solidFill>
          </a:ln>
        </p:spPr>
      </p:pic>
      <p:pic>
        <p:nvPicPr>
          <p:cNvPr id="9" name="図 8">
            <a:extLst>
              <a:ext uri="{FF2B5EF4-FFF2-40B4-BE49-F238E27FC236}">
                <a16:creationId xmlns:a16="http://schemas.microsoft.com/office/drawing/2014/main" id="{04866570-F05C-13C4-91A3-96A77C7CF47F}"/>
              </a:ext>
            </a:extLst>
          </p:cNvPr>
          <p:cNvPicPr>
            <a:picLocks noChangeAspect="1"/>
          </p:cNvPicPr>
          <p:nvPr/>
        </p:nvPicPr>
        <p:blipFill>
          <a:blip r:embed="rId5"/>
          <a:stretch>
            <a:fillRect/>
          </a:stretch>
        </p:blipFill>
        <p:spPr>
          <a:xfrm>
            <a:off x="395919" y="5756238"/>
            <a:ext cx="741521" cy="711690"/>
          </a:xfrm>
          <a:prstGeom prst="rect">
            <a:avLst/>
          </a:prstGeom>
        </p:spPr>
      </p:pic>
      <p:sp>
        <p:nvSpPr>
          <p:cNvPr id="10" name="テキスト ボックス 9">
            <a:extLst>
              <a:ext uri="{FF2B5EF4-FFF2-40B4-BE49-F238E27FC236}">
                <a16:creationId xmlns:a16="http://schemas.microsoft.com/office/drawing/2014/main" id="{EBDCB2C7-EF82-290F-4025-9C1AE7B5ECB5}"/>
              </a:ext>
            </a:extLst>
          </p:cNvPr>
          <p:cNvSpPr txBox="1"/>
          <p:nvPr/>
        </p:nvSpPr>
        <p:spPr>
          <a:xfrm>
            <a:off x="3667551" y="5686998"/>
            <a:ext cx="904449" cy="784830"/>
          </a:xfrm>
          <a:prstGeom prst="rect">
            <a:avLst/>
          </a:prstGeom>
          <a:noFill/>
        </p:spPr>
        <p:txBody>
          <a:bodyPr wrap="square" rtlCol="0">
            <a:spAutoFit/>
          </a:bodyPr>
          <a:lstStyle/>
          <a:p>
            <a:pPr algn="just"/>
            <a:r>
              <a:rPr kumimoji="1" lang="en-US" altLang="ja-JP" sz="900" dirty="0"/>
              <a:t>※</a:t>
            </a:r>
            <a:r>
              <a:rPr kumimoji="1" lang="ja-JP" altLang="en-US" sz="900" dirty="0"/>
              <a:t>液状化危険度はあくまでも予測結果であることに留意が必要です。</a:t>
            </a:r>
          </a:p>
        </p:txBody>
      </p:sp>
      <p:sp>
        <p:nvSpPr>
          <p:cNvPr id="12" name="テキスト ボックス 11">
            <a:extLst>
              <a:ext uri="{FF2B5EF4-FFF2-40B4-BE49-F238E27FC236}">
                <a16:creationId xmlns:a16="http://schemas.microsoft.com/office/drawing/2014/main" id="{5787A2C4-FFA5-F4AE-7691-91E56F2A4826}"/>
              </a:ext>
            </a:extLst>
          </p:cNvPr>
          <p:cNvSpPr txBox="1"/>
          <p:nvPr/>
        </p:nvSpPr>
        <p:spPr>
          <a:xfrm>
            <a:off x="1592564" y="4347489"/>
            <a:ext cx="2522707" cy="276999"/>
          </a:xfrm>
          <a:prstGeom prst="rect">
            <a:avLst/>
          </a:prstGeom>
          <a:noFill/>
        </p:spPr>
        <p:txBody>
          <a:bodyPr wrap="square" rtlCol="0">
            <a:spAutoFit/>
          </a:bodyPr>
          <a:lstStyle/>
          <a:p>
            <a:pPr algn="ctr"/>
            <a:r>
              <a:rPr kumimoji="1" lang="ja-JP" altLang="en-US" sz="1200" dirty="0"/>
              <a:t>＜液状化危険度分布＞</a:t>
            </a:r>
          </a:p>
        </p:txBody>
      </p:sp>
    </p:spTree>
    <p:extLst>
      <p:ext uri="{BB962C8B-B14F-4D97-AF65-F5344CB8AC3E}">
        <p14:creationId xmlns:p14="http://schemas.microsoft.com/office/powerpoint/2010/main" val="2014898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376F715-DD80-555D-9B3F-681215654A2E}"/>
              </a:ext>
            </a:extLst>
          </p:cNvPr>
          <p:cNvPicPr>
            <a:picLocks noChangeAspect="1"/>
          </p:cNvPicPr>
          <p:nvPr/>
        </p:nvPicPr>
        <p:blipFill>
          <a:blip r:embed="rId2"/>
          <a:stretch>
            <a:fillRect/>
          </a:stretch>
        </p:blipFill>
        <p:spPr>
          <a:xfrm>
            <a:off x="1152000" y="4356000"/>
            <a:ext cx="2502000" cy="2194461"/>
          </a:xfrm>
          <a:prstGeom prst="rect">
            <a:avLst/>
          </a:prstGeom>
        </p:spPr>
      </p:pic>
      <p:sp>
        <p:nvSpPr>
          <p:cNvPr id="2" name="テキスト ボックス 1">
            <a:extLst>
              <a:ext uri="{FF2B5EF4-FFF2-40B4-BE49-F238E27FC236}">
                <a16:creationId xmlns:a16="http://schemas.microsoft.com/office/drawing/2014/main" id="{D4D5832A-5051-B1F9-C9A4-698AE7ECC471}"/>
              </a:ext>
            </a:extLst>
          </p:cNvPr>
          <p:cNvSpPr txBox="1"/>
          <p:nvPr/>
        </p:nvSpPr>
        <p:spPr>
          <a:xfrm>
            <a:off x="4212000" y="435600"/>
            <a:ext cx="4935600" cy="656244"/>
          </a:xfrm>
          <a:prstGeom prst="rect">
            <a:avLst/>
          </a:prstGeom>
          <a:noFill/>
        </p:spPr>
        <p:txBody>
          <a:bodyPr wrap="square" rtlCol="0">
            <a:noAutofit/>
          </a:bodyPr>
          <a:lstStyle/>
          <a:p>
            <a:pPr marL="360363" indent="-360363" algn="just"/>
            <a:r>
              <a:rPr kumimoji="1"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　県南西部で揺れが大きく、一部地域で</a:t>
            </a:r>
            <a:r>
              <a:rPr lang="ja-JP" altLang="en-US" sz="1600" dirty="0"/>
              <a:t>最大震度</a:t>
            </a:r>
            <a:r>
              <a:rPr lang="en-US" altLang="ja-JP" sz="1600" dirty="0"/>
              <a:t>7</a:t>
            </a:r>
            <a:r>
              <a:rPr lang="ja-JP" altLang="en-US" sz="1600" dirty="0"/>
              <a:t>の強い揺れが想定されます。</a:t>
            </a:r>
            <a:endParaRPr lang="en-US" altLang="ja-JP" sz="1600" dirty="0"/>
          </a:p>
        </p:txBody>
      </p:sp>
      <p:sp>
        <p:nvSpPr>
          <p:cNvPr id="6" name="タイトル 1">
            <a:extLst>
              <a:ext uri="{FF2B5EF4-FFF2-40B4-BE49-F238E27FC236}">
                <a16:creationId xmlns:a16="http://schemas.microsoft.com/office/drawing/2014/main" id="{3E261E53-3ED0-3F34-BF90-897843FE64B7}"/>
              </a:ext>
            </a:extLst>
          </p:cNvPr>
          <p:cNvSpPr>
            <a:spLocks noGrp="1"/>
          </p:cNvSpPr>
          <p:nvPr>
            <p:ph type="title"/>
          </p:nvPr>
        </p:nvSpPr>
        <p:spPr>
          <a:xfrm>
            <a:off x="0" y="0"/>
            <a:ext cx="9144000" cy="458640"/>
          </a:xfrm>
        </p:spPr>
        <p:txBody>
          <a:bodyPr/>
          <a:lstStyle/>
          <a:p>
            <a:pPr algn="ctr"/>
            <a:r>
              <a:rPr lang="ja-JP" altLang="en-US" sz="2200" dirty="0"/>
              <a:t>４</a:t>
            </a:r>
            <a:r>
              <a:rPr lang="en-US" altLang="ja-JP" sz="2200" dirty="0"/>
              <a:t>-</a:t>
            </a:r>
            <a:r>
              <a:rPr lang="ja-JP" altLang="en-US" sz="2200" dirty="0"/>
              <a:t>１０．</a:t>
            </a:r>
            <a:r>
              <a:rPr kumimoji="1" lang="ja-JP" altLang="en-US" sz="2200" dirty="0"/>
              <a:t>山梨県の被害想定（富士川河口断層帯）</a:t>
            </a:r>
          </a:p>
        </p:txBody>
      </p:sp>
      <p:pic>
        <p:nvPicPr>
          <p:cNvPr id="11" name="図 10" descr="マップ&#10;&#10;自動的に生成された説明">
            <a:extLst>
              <a:ext uri="{FF2B5EF4-FFF2-40B4-BE49-F238E27FC236}">
                <a16:creationId xmlns:a16="http://schemas.microsoft.com/office/drawing/2014/main" id="{77D161E0-F32E-0B07-B836-32C55858D1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4414"/>
          <a:stretch/>
        </p:blipFill>
        <p:spPr>
          <a:xfrm>
            <a:off x="540000" y="540000"/>
            <a:ext cx="3546122" cy="3787200"/>
          </a:xfrm>
          <a:prstGeom prst="rect">
            <a:avLst/>
          </a:prstGeom>
          <a:ln>
            <a:solidFill>
              <a:schemeClr val="tx1"/>
            </a:solidFill>
          </a:ln>
        </p:spPr>
      </p:pic>
      <p:graphicFrame>
        <p:nvGraphicFramePr>
          <p:cNvPr id="4" name="表 7">
            <a:extLst>
              <a:ext uri="{FF2B5EF4-FFF2-40B4-BE49-F238E27FC236}">
                <a16:creationId xmlns:a16="http://schemas.microsoft.com/office/drawing/2014/main" id="{93D3EA99-95D6-2DF0-3B5A-2582CE6D518E}"/>
              </a:ext>
            </a:extLst>
          </p:cNvPr>
          <p:cNvGraphicFramePr>
            <a:graphicFrameLocks noGrp="1"/>
          </p:cNvGraphicFramePr>
          <p:nvPr>
            <p:extLst>
              <p:ext uri="{D42A27DB-BD31-4B8C-83A1-F6EECF244321}">
                <p14:modId xmlns:p14="http://schemas.microsoft.com/office/powerpoint/2010/main" val="4095865993"/>
              </p:ext>
            </p:extLst>
          </p:nvPr>
        </p:nvGraphicFramePr>
        <p:xfrm>
          <a:off x="5400000" y="1242000"/>
          <a:ext cx="3129647" cy="4968240"/>
        </p:xfrm>
        <a:graphic>
          <a:graphicData uri="http://schemas.openxmlformats.org/drawingml/2006/table">
            <a:tbl>
              <a:tblPr bandRow="1">
                <a:tableStyleId>{7DF18680-E054-41AD-8BC1-D1AEF772440D}</a:tableStyleId>
              </a:tblPr>
              <a:tblGrid>
                <a:gridCol w="616805">
                  <a:extLst>
                    <a:ext uri="{9D8B030D-6E8A-4147-A177-3AD203B41FA5}">
                      <a16:colId xmlns:a16="http://schemas.microsoft.com/office/drawing/2014/main" val="3783778454"/>
                    </a:ext>
                  </a:extLst>
                </a:gridCol>
                <a:gridCol w="1451378">
                  <a:extLst>
                    <a:ext uri="{9D8B030D-6E8A-4147-A177-3AD203B41FA5}">
                      <a16:colId xmlns:a16="http://schemas.microsoft.com/office/drawing/2014/main" val="20436948"/>
                    </a:ext>
                  </a:extLst>
                </a:gridCol>
                <a:gridCol w="723179">
                  <a:extLst>
                    <a:ext uri="{9D8B030D-6E8A-4147-A177-3AD203B41FA5}">
                      <a16:colId xmlns:a16="http://schemas.microsoft.com/office/drawing/2014/main" val="2653015307"/>
                    </a:ext>
                  </a:extLst>
                </a:gridCol>
                <a:gridCol w="338285">
                  <a:extLst>
                    <a:ext uri="{9D8B030D-6E8A-4147-A177-3AD203B41FA5}">
                      <a16:colId xmlns:a16="http://schemas.microsoft.com/office/drawing/2014/main" val="1188586964"/>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建物被害（全壊・全焼）</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建物被害（全壊）</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24,474</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6869789"/>
                  </a:ext>
                </a:extLst>
              </a:tr>
              <a:tr h="0">
                <a:tc rowSpan="4">
                  <a:txBody>
                    <a:bodyPr/>
                    <a:lstStyle/>
                    <a:p>
                      <a:r>
                        <a:rPr kumimoji="1" lang="ja-JP" altLang="en-US" sz="1000" dirty="0"/>
                        <a:t>要因別</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揺れ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21,263</a:t>
                      </a:r>
                    </a:p>
                  </a:txBody>
                  <a:tcPr marL="9525" marR="9525" marT="9525" marB="0" anchor="ct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78219062"/>
                  </a:ext>
                </a:extLst>
              </a:tr>
              <a:tr h="0">
                <a:tc vMerge="1">
                  <a:txBody>
                    <a:bodyPr/>
                    <a:lstStyle/>
                    <a:p>
                      <a:endParaRPr kumimoji="1" lang="ja-JP" altLang="en-US" sz="1050" dirty="0"/>
                    </a:p>
                  </a:txBody>
                  <a:tcPr anchor="ctr"/>
                </a:tc>
                <a:tc>
                  <a:txBody>
                    <a:bodyPr/>
                    <a:lstStyle/>
                    <a:p>
                      <a:r>
                        <a:rPr kumimoji="1" lang="ja-JP" altLang="en-US" sz="1000" dirty="0"/>
                        <a:t>火災</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2,235</a:t>
                      </a:r>
                    </a:p>
                  </a:txBody>
                  <a:tcPr marL="9525" marR="9525" marT="9525" marB="0" anchor="ct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55412749"/>
                  </a:ext>
                </a:extLst>
              </a:tr>
              <a:tr h="0">
                <a:tc vMerge="1">
                  <a:txBody>
                    <a:bodyPr/>
                    <a:lstStyle/>
                    <a:p>
                      <a:endParaRPr kumimoji="1" lang="ja-JP" altLang="en-US" sz="1050" dirty="0"/>
                    </a:p>
                  </a:txBody>
                  <a:tcPr anchor="ctr"/>
                </a:tc>
                <a:tc>
                  <a:txBody>
                    <a:bodyPr/>
                    <a:lstStyle/>
                    <a:p>
                      <a:r>
                        <a:rPr kumimoji="1" lang="ja-JP" altLang="en-US" sz="1000" dirty="0"/>
                        <a:t>液状化</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901</a:t>
                      </a:r>
                    </a:p>
                  </a:txBody>
                  <a:tcPr marL="9525" marR="9525" marT="9525" marB="0" anchor="ct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76807697"/>
                  </a:ext>
                </a:extLst>
              </a:tr>
              <a:tr h="0">
                <a:tc vMerge="1">
                  <a:txBody>
                    <a:bodyPr/>
                    <a:lstStyle/>
                    <a:p>
                      <a:endParaRPr kumimoji="1" lang="ja-JP" altLang="en-US" sz="1050" dirty="0"/>
                    </a:p>
                  </a:txBody>
                  <a:tcPr anchor="ctr"/>
                </a:tc>
                <a:tc>
                  <a:txBody>
                    <a:bodyPr/>
                    <a:lstStyle/>
                    <a:p>
                      <a:r>
                        <a:rPr kumimoji="1" lang="ja-JP" altLang="en-US" sz="1000" dirty="0"/>
                        <a:t>土砂災害</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75</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2311887"/>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人的被害（死者）</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人的被害（死者）</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1,219</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dirty="0"/>
                        <a:t>人</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83237636"/>
                  </a:ext>
                </a:extLst>
              </a:tr>
              <a:tr h="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要因別</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揺れ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1,176</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2746831"/>
                  </a:ext>
                </a:extLst>
              </a:tr>
              <a:tr h="0">
                <a:tc vMerge="1">
                  <a:txBody>
                    <a:bodyPr/>
                    <a:lstStyle/>
                    <a:p>
                      <a:endParaRPr kumimoji="1" lang="ja-JP" altLang="en-US" sz="1050" dirty="0"/>
                    </a:p>
                  </a:txBody>
                  <a:tcPr anchor="ctr"/>
                </a:tc>
                <a:tc>
                  <a:txBody>
                    <a:bodyPr/>
                    <a:lstStyle/>
                    <a:p>
                      <a:r>
                        <a:rPr kumimoji="1" lang="ja-JP" altLang="en-US" sz="1000" dirty="0"/>
                        <a:t>火災</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19</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35262591"/>
                  </a:ext>
                </a:extLst>
              </a:tr>
              <a:tr h="0">
                <a:tc vMerge="1">
                  <a:txBody>
                    <a:bodyPr/>
                    <a:lstStyle/>
                    <a:p>
                      <a:endParaRPr kumimoji="1" lang="ja-JP" altLang="en-US" sz="1050" dirty="0"/>
                    </a:p>
                  </a:txBody>
                  <a:tcPr anchor="ctr"/>
                </a:tc>
                <a:tc>
                  <a:txBody>
                    <a:bodyPr/>
                    <a:lstStyle/>
                    <a:p>
                      <a:r>
                        <a:rPr kumimoji="1" lang="ja-JP" altLang="en-US" sz="1000" dirty="0"/>
                        <a:t>家具の転倒等</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17</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47659182"/>
                  </a:ext>
                </a:extLst>
              </a:tr>
              <a:tr h="0">
                <a:tc vMerge="1">
                  <a:txBody>
                    <a:bodyPr/>
                    <a:lstStyle/>
                    <a:p>
                      <a:endParaRPr kumimoji="1" lang="ja-JP" altLang="en-US" sz="1050" dirty="0"/>
                    </a:p>
                  </a:txBody>
                  <a:tcPr anchor="ctr"/>
                </a:tc>
                <a:tc>
                  <a:txBody>
                    <a:bodyPr/>
                    <a:lstStyle/>
                    <a:p>
                      <a:r>
                        <a:rPr kumimoji="1" lang="ja-JP" altLang="en-US" sz="1000" dirty="0"/>
                        <a:t>土砂災害</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6</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0599187"/>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人的被害（負傷者）</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人的被害（負傷者）</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7,899</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05613817"/>
                  </a:ext>
                </a:extLst>
              </a:tr>
              <a:tr h="0">
                <a:tc rowSpan="6">
                  <a:txBody>
                    <a:bodyPr/>
                    <a:lstStyle/>
                    <a:p>
                      <a:r>
                        <a:rPr kumimoji="1" lang="ja-JP" altLang="en-US" sz="1000" dirty="0"/>
                        <a:t>要因別</a:t>
                      </a:r>
                      <a:endParaRPr kumimoji="1" lang="en-US" altLang="ja-JP" sz="1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揺れ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7,564</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6963774"/>
                  </a:ext>
                </a:extLst>
              </a:tr>
              <a:tr h="0">
                <a:tc vMerge="1">
                  <a:txBody>
                    <a:bodyPr/>
                    <a:lstStyle/>
                    <a:p>
                      <a:endParaRPr kumimoji="1" lang="en-US" altLang="ja-JP" sz="1050" dirty="0"/>
                    </a:p>
                  </a:txBody>
                  <a:tcPr anchor="ctr"/>
                </a:tc>
                <a:tc>
                  <a:txBody>
                    <a:bodyPr/>
                    <a:lstStyle/>
                    <a:p>
                      <a:r>
                        <a:rPr kumimoji="1" lang="ja-JP" altLang="en-US" sz="1000" dirty="0"/>
                        <a:t>家具の転倒等</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313</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4015502"/>
                  </a:ext>
                </a:extLst>
              </a:tr>
              <a:tr h="0">
                <a:tc vMerge="1">
                  <a:txBody>
                    <a:bodyPr/>
                    <a:lstStyle/>
                    <a:p>
                      <a:endParaRPr kumimoji="1" lang="en-US" altLang="ja-JP" sz="1050" dirty="0"/>
                    </a:p>
                  </a:txBody>
                  <a:tcPr anchor="ctr"/>
                </a:tc>
                <a:tc>
                  <a:txBody>
                    <a:bodyPr/>
                    <a:lstStyle/>
                    <a:p>
                      <a:r>
                        <a:rPr kumimoji="1" lang="ja-JP" altLang="en-US" sz="1000" dirty="0"/>
                        <a:t>火災</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14</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88173314"/>
                  </a:ext>
                </a:extLst>
              </a:tr>
              <a:tr h="0">
                <a:tc vMerge="1">
                  <a:txBody>
                    <a:bodyPr/>
                    <a:lstStyle/>
                    <a:p>
                      <a:endParaRPr kumimoji="1" lang="en-US" altLang="ja-JP" sz="1050" dirty="0"/>
                    </a:p>
                  </a:txBody>
                  <a:tcPr anchor="ctr"/>
                </a:tc>
                <a:tc>
                  <a:txBody>
                    <a:bodyPr/>
                    <a:lstStyle/>
                    <a:p>
                      <a:r>
                        <a:rPr kumimoji="1" lang="ja-JP" altLang="en-US" sz="1000" dirty="0"/>
                        <a:t>土砂災害</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7</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1187962"/>
                  </a:ext>
                </a:extLst>
              </a:tr>
              <a:tr h="0">
                <a:tc vMerge="1">
                  <a:txBody>
                    <a:bodyPr/>
                    <a:lstStyle/>
                    <a:p>
                      <a:endParaRPr kumimoji="1" lang="en-US" altLang="ja-JP" sz="1050" dirty="0"/>
                    </a:p>
                  </a:txBody>
                  <a:tcPr anchor="ctr"/>
                </a:tc>
                <a:tc>
                  <a:txBody>
                    <a:bodyPr/>
                    <a:lstStyle/>
                    <a:p>
                      <a:r>
                        <a:rPr kumimoji="1" lang="ja-JP" altLang="en-US" sz="800" dirty="0"/>
                        <a:t>ブロック塀・</a:t>
                      </a:r>
                      <a:endParaRPr kumimoji="1" lang="en-US" altLang="ja-JP" sz="800" dirty="0"/>
                    </a:p>
                    <a:p>
                      <a:r>
                        <a:rPr kumimoji="1" lang="ja-JP" altLang="en-US" sz="800" dirty="0"/>
                        <a:t>自動販売機の転倒</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95217851"/>
                  </a:ext>
                </a:extLst>
              </a:tr>
              <a:tr h="0">
                <a:tc vMerge="1">
                  <a:txBody>
                    <a:bodyPr/>
                    <a:lstStyle/>
                    <a:p>
                      <a:endParaRPr kumimoji="1" lang="en-US" altLang="ja-JP" sz="1050" dirty="0"/>
                    </a:p>
                  </a:txBody>
                  <a:tcPr anchor="ctr"/>
                </a:tc>
                <a:tc>
                  <a:txBody>
                    <a:bodyPr/>
                    <a:lstStyle/>
                    <a:p>
                      <a:r>
                        <a:rPr kumimoji="1" lang="ja-JP" altLang="en-US" sz="1000" dirty="0"/>
                        <a:t>屋外転倒物・落下物</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60610"/>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避難者（</a:t>
                      </a:r>
                      <a:r>
                        <a:rPr kumimoji="1" lang="en-US" altLang="ja-JP" sz="1000" dirty="0"/>
                        <a:t>1</a:t>
                      </a:r>
                      <a:r>
                        <a:rPr kumimoji="1" lang="ja-JP" altLang="en-US" sz="1000" dirty="0"/>
                        <a:t>週間後）</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避難者（</a:t>
                      </a:r>
                      <a:r>
                        <a:rPr kumimoji="1" lang="en-US" altLang="ja-JP" sz="1050" dirty="0"/>
                        <a:t>1</a:t>
                      </a:r>
                      <a:r>
                        <a:rPr kumimoji="1" lang="ja-JP" altLang="en-US" sz="1050" dirty="0"/>
                        <a:t>週間後）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48,839</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29670345"/>
                  </a:ext>
                </a:extLst>
              </a:tr>
              <a:tr h="0">
                <a:tc rowSpan="2">
                  <a:txBody>
                    <a:bodyPr/>
                    <a:lstStyle/>
                    <a:p>
                      <a:r>
                        <a:rPr kumimoji="1" lang="ja-JP" altLang="en-US" sz="1000" dirty="0"/>
                        <a:t>要因別</a:t>
                      </a:r>
                      <a:endParaRPr kumimoji="1" lang="en-US" altLang="ja-JP" sz="1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避難所内</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24,419</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45889605"/>
                  </a:ext>
                </a:extLst>
              </a:tr>
              <a:tr h="0">
                <a:tc vMerge="1">
                  <a:txBody>
                    <a:bodyPr/>
                    <a:lstStyle/>
                    <a:p>
                      <a:endParaRPr kumimoji="1" lang="ja-JP" altLang="en-US" sz="1050" dirty="0"/>
                    </a:p>
                  </a:txBody>
                  <a:tcPr anchor="ctr"/>
                </a:tc>
                <a:tc>
                  <a:txBody>
                    <a:bodyPr/>
                    <a:lstStyle/>
                    <a:p>
                      <a:r>
                        <a:rPr kumimoji="1" lang="ja-JP" altLang="en-US" sz="1000" dirty="0"/>
                        <a:t>避難所外</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24,419</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7998373"/>
                  </a:ext>
                </a:extLst>
              </a:tr>
            </a:tbl>
          </a:graphicData>
        </a:graphic>
      </p:graphicFrame>
      <p:sp>
        <p:nvSpPr>
          <p:cNvPr id="3" name="テキスト ボックス 2">
            <a:extLst>
              <a:ext uri="{FF2B5EF4-FFF2-40B4-BE49-F238E27FC236}">
                <a16:creationId xmlns:a16="http://schemas.microsoft.com/office/drawing/2014/main" id="{6F08B9A2-A5A1-7729-784D-4FC0D5CB613E}"/>
              </a:ext>
            </a:extLst>
          </p:cNvPr>
          <p:cNvSpPr txBox="1"/>
          <p:nvPr/>
        </p:nvSpPr>
        <p:spPr>
          <a:xfrm>
            <a:off x="5187874" y="6168300"/>
            <a:ext cx="3956125" cy="507831"/>
          </a:xfrm>
          <a:prstGeom prst="rect">
            <a:avLst/>
          </a:prstGeom>
          <a:noFill/>
        </p:spPr>
        <p:txBody>
          <a:bodyPr wrap="square" rtlCol="0">
            <a:spAutoFit/>
          </a:bodyPr>
          <a:lstStyle/>
          <a:p>
            <a:pPr marL="180975" indent="-180975" algn="just"/>
            <a:r>
              <a:rPr kumimoji="1" lang="en-US" altLang="ja-JP" sz="900" dirty="0"/>
              <a:t>※</a:t>
            </a:r>
            <a:r>
              <a:rPr kumimoji="1" lang="ja-JP" altLang="en-US" sz="900" dirty="0">
                <a:latin typeface="ＭＳ Ｐゴシック" panose="020B0600070205080204" pitchFamily="50" charset="-128"/>
                <a:ea typeface="ＭＳ Ｐゴシック" panose="020B0600070205080204" pitchFamily="50" charset="-128"/>
              </a:rPr>
              <a:t>建物被害・避難者は最大となる冬</a:t>
            </a:r>
            <a:r>
              <a:rPr kumimoji="1" lang="en-US" altLang="ja-JP" sz="900" dirty="0">
                <a:latin typeface="ＭＳ Ｐゴシック" panose="020B0600070205080204" pitchFamily="50" charset="-128"/>
                <a:ea typeface="ＭＳ Ｐゴシック" panose="020B0600070205080204" pitchFamily="50" charset="-128"/>
              </a:rPr>
              <a:t>18</a:t>
            </a:r>
            <a:r>
              <a:rPr kumimoji="1" lang="ja-JP" altLang="en-US" sz="900" dirty="0">
                <a:latin typeface="ＭＳ Ｐゴシック" panose="020B0600070205080204" pitchFamily="50" charset="-128"/>
                <a:ea typeface="ＭＳ Ｐゴシック" panose="020B0600070205080204" pitchFamily="50" charset="-128"/>
              </a:rPr>
              <a:t>時風速</a:t>
            </a:r>
            <a:r>
              <a:rPr kumimoji="1" lang="en-US" altLang="ja-JP" sz="900" dirty="0">
                <a:latin typeface="ＭＳ Ｐゴシック" panose="020B0600070205080204" pitchFamily="50" charset="-128"/>
                <a:ea typeface="ＭＳ Ｐゴシック" panose="020B0600070205080204" pitchFamily="50" charset="-128"/>
              </a:rPr>
              <a:t>8m</a:t>
            </a:r>
            <a:r>
              <a:rPr kumimoji="1" lang="ja-JP" altLang="en-US" sz="900" dirty="0">
                <a:latin typeface="ＭＳ Ｐゴシック" panose="020B0600070205080204" pitchFamily="50" charset="-128"/>
                <a:ea typeface="ＭＳ Ｐゴシック" panose="020B0600070205080204" pitchFamily="50" charset="-128"/>
              </a:rPr>
              <a:t>、人的被害は最大となる</a:t>
            </a:r>
            <a:r>
              <a:rPr lang="ja-JP" altLang="en-US" sz="900" dirty="0">
                <a:latin typeface="ＭＳ Ｐゴシック" panose="020B0600070205080204" pitchFamily="50" charset="-128"/>
                <a:ea typeface="ＭＳ Ｐゴシック" panose="020B0600070205080204" pitchFamily="50" charset="-128"/>
              </a:rPr>
              <a:t>冬</a:t>
            </a:r>
            <a:r>
              <a:rPr lang="en-US" altLang="ja-JP" sz="900" dirty="0">
                <a:latin typeface="ＭＳ Ｐゴシック" panose="020B0600070205080204" pitchFamily="50" charset="-128"/>
                <a:ea typeface="ＭＳ Ｐゴシック" panose="020B0600070205080204" pitchFamily="50" charset="-128"/>
              </a:rPr>
              <a:t>5</a:t>
            </a:r>
            <a:r>
              <a:rPr lang="ja-JP" altLang="en-US" sz="900" dirty="0">
                <a:latin typeface="ＭＳ Ｐゴシック" panose="020B0600070205080204" pitchFamily="50" charset="-128"/>
                <a:ea typeface="ＭＳ Ｐゴシック" panose="020B0600070205080204" pitchFamily="50" charset="-128"/>
              </a:rPr>
              <a:t>時風速</a:t>
            </a:r>
            <a:r>
              <a:rPr lang="en-US" altLang="ja-JP" sz="900" dirty="0">
                <a:latin typeface="ＭＳ Ｐゴシック" panose="020B0600070205080204" pitchFamily="50" charset="-128"/>
                <a:ea typeface="ＭＳ Ｐゴシック" panose="020B0600070205080204" pitchFamily="50" charset="-128"/>
              </a:rPr>
              <a:t>8m</a:t>
            </a:r>
            <a:r>
              <a:rPr lang="ja-JP" altLang="en-US" sz="900" dirty="0">
                <a:latin typeface="ＭＳ Ｐゴシック" panose="020B0600070205080204" pitchFamily="50" charset="-128"/>
                <a:ea typeface="ＭＳ Ｐゴシック" panose="020B0600070205080204" pitchFamily="50" charset="-128"/>
              </a:rPr>
              <a:t>のものを示しています。</a:t>
            </a:r>
            <a:endParaRPr kumimoji="1" lang="en-US" altLang="ja-JP" sz="900" dirty="0">
              <a:latin typeface="ＭＳ Ｐゴシック" panose="020B0600070205080204" pitchFamily="50" charset="-128"/>
              <a:ea typeface="ＭＳ Ｐゴシック" panose="020B0600070205080204" pitchFamily="50" charset="-128"/>
            </a:endParaRPr>
          </a:p>
          <a:p>
            <a:pPr algn="just"/>
            <a:r>
              <a:rPr kumimoji="1" lang="en-US" altLang="ja-JP" sz="900" dirty="0"/>
              <a:t>※</a:t>
            </a:r>
            <a:r>
              <a:rPr kumimoji="1" lang="ja-JP" altLang="en-US" sz="900" dirty="0"/>
              <a:t>小数点以下の四捨五入により合計が合わない場合があります。</a:t>
            </a:r>
            <a:endParaRPr kumimoji="1" lang="en-US" altLang="ja-JP" sz="900" dirty="0"/>
          </a:p>
        </p:txBody>
      </p:sp>
      <p:sp>
        <p:nvSpPr>
          <p:cNvPr id="5" name="テキスト ボックス 4">
            <a:extLst>
              <a:ext uri="{FF2B5EF4-FFF2-40B4-BE49-F238E27FC236}">
                <a16:creationId xmlns:a16="http://schemas.microsoft.com/office/drawing/2014/main" id="{8BD95E42-BD6C-E2DD-A066-14EEABB1A2DB}"/>
              </a:ext>
            </a:extLst>
          </p:cNvPr>
          <p:cNvSpPr txBox="1"/>
          <p:nvPr/>
        </p:nvSpPr>
        <p:spPr>
          <a:xfrm>
            <a:off x="1277283" y="521902"/>
            <a:ext cx="2142698" cy="338554"/>
          </a:xfrm>
          <a:prstGeom prst="rect">
            <a:avLst/>
          </a:prstGeom>
          <a:noFill/>
        </p:spPr>
        <p:txBody>
          <a:bodyPr wrap="square" rtlCol="0">
            <a:spAutoFit/>
          </a:bodyPr>
          <a:lstStyle/>
          <a:p>
            <a:pPr algn="ctr"/>
            <a:r>
              <a:rPr kumimoji="1" lang="ja-JP" altLang="en-US" sz="1600" dirty="0"/>
              <a:t>＜震度分布＞</a:t>
            </a:r>
          </a:p>
        </p:txBody>
      </p:sp>
      <p:pic>
        <p:nvPicPr>
          <p:cNvPr id="9" name="図 8" descr="ダイアグラム, 概略図&#10;&#10;自動的に生成された説明">
            <a:extLst>
              <a:ext uri="{FF2B5EF4-FFF2-40B4-BE49-F238E27FC236}">
                <a16:creationId xmlns:a16="http://schemas.microsoft.com/office/drawing/2014/main" id="{5B18EBE2-FE86-D630-BDD7-CD7E64DB6E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9077" y="3043800"/>
            <a:ext cx="709019" cy="901140"/>
          </a:xfrm>
          <a:prstGeom prst="rect">
            <a:avLst/>
          </a:prstGeom>
          <a:ln>
            <a:solidFill>
              <a:schemeClr val="tx1"/>
            </a:solidFill>
          </a:ln>
        </p:spPr>
      </p:pic>
      <p:pic>
        <p:nvPicPr>
          <p:cNvPr id="10" name="図 9">
            <a:extLst>
              <a:ext uri="{FF2B5EF4-FFF2-40B4-BE49-F238E27FC236}">
                <a16:creationId xmlns:a16="http://schemas.microsoft.com/office/drawing/2014/main" id="{98E54D5C-C4BE-EC36-0FD0-32B975468ED5}"/>
              </a:ext>
            </a:extLst>
          </p:cNvPr>
          <p:cNvPicPr>
            <a:picLocks noChangeAspect="1"/>
          </p:cNvPicPr>
          <p:nvPr/>
        </p:nvPicPr>
        <p:blipFill>
          <a:blip r:embed="rId5"/>
          <a:stretch>
            <a:fillRect/>
          </a:stretch>
        </p:blipFill>
        <p:spPr>
          <a:xfrm>
            <a:off x="395919" y="5756238"/>
            <a:ext cx="741521" cy="711690"/>
          </a:xfrm>
          <a:prstGeom prst="rect">
            <a:avLst/>
          </a:prstGeom>
        </p:spPr>
      </p:pic>
      <p:sp>
        <p:nvSpPr>
          <p:cNvPr id="12" name="テキスト ボックス 11">
            <a:extLst>
              <a:ext uri="{FF2B5EF4-FFF2-40B4-BE49-F238E27FC236}">
                <a16:creationId xmlns:a16="http://schemas.microsoft.com/office/drawing/2014/main" id="{C15493CD-498B-EE29-BAB0-C954A2D54AB1}"/>
              </a:ext>
            </a:extLst>
          </p:cNvPr>
          <p:cNvSpPr txBox="1"/>
          <p:nvPr/>
        </p:nvSpPr>
        <p:spPr>
          <a:xfrm>
            <a:off x="3667551" y="5686998"/>
            <a:ext cx="904449" cy="784830"/>
          </a:xfrm>
          <a:prstGeom prst="rect">
            <a:avLst/>
          </a:prstGeom>
          <a:noFill/>
        </p:spPr>
        <p:txBody>
          <a:bodyPr wrap="square" rtlCol="0">
            <a:spAutoFit/>
          </a:bodyPr>
          <a:lstStyle/>
          <a:p>
            <a:pPr algn="just"/>
            <a:r>
              <a:rPr kumimoji="1" lang="en-US" altLang="ja-JP" sz="900" dirty="0"/>
              <a:t>※</a:t>
            </a:r>
            <a:r>
              <a:rPr kumimoji="1" lang="ja-JP" altLang="en-US" sz="900" dirty="0"/>
              <a:t>液状化危険度はあくまでも予測結果であることに留意が必要です。</a:t>
            </a:r>
          </a:p>
        </p:txBody>
      </p:sp>
      <p:sp>
        <p:nvSpPr>
          <p:cNvPr id="13" name="テキスト ボックス 12">
            <a:extLst>
              <a:ext uri="{FF2B5EF4-FFF2-40B4-BE49-F238E27FC236}">
                <a16:creationId xmlns:a16="http://schemas.microsoft.com/office/drawing/2014/main" id="{34B8DB92-C120-4E94-9E80-E0599B192C89}"/>
              </a:ext>
            </a:extLst>
          </p:cNvPr>
          <p:cNvSpPr txBox="1"/>
          <p:nvPr/>
        </p:nvSpPr>
        <p:spPr>
          <a:xfrm>
            <a:off x="1592564" y="4347489"/>
            <a:ext cx="2522707" cy="276999"/>
          </a:xfrm>
          <a:prstGeom prst="rect">
            <a:avLst/>
          </a:prstGeom>
          <a:noFill/>
        </p:spPr>
        <p:txBody>
          <a:bodyPr wrap="square" rtlCol="0">
            <a:spAutoFit/>
          </a:bodyPr>
          <a:lstStyle/>
          <a:p>
            <a:pPr algn="ctr"/>
            <a:r>
              <a:rPr kumimoji="1" lang="ja-JP" altLang="en-US" sz="1200" dirty="0"/>
              <a:t>＜液状化危険度分布＞</a:t>
            </a:r>
          </a:p>
        </p:txBody>
      </p:sp>
    </p:spTree>
    <p:extLst>
      <p:ext uri="{BB962C8B-B14F-4D97-AF65-F5344CB8AC3E}">
        <p14:creationId xmlns:p14="http://schemas.microsoft.com/office/powerpoint/2010/main" val="1713262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330793B5-AAB6-7D58-904B-6F638147D87B}"/>
              </a:ext>
            </a:extLst>
          </p:cNvPr>
          <p:cNvPicPr>
            <a:picLocks noChangeAspect="1"/>
          </p:cNvPicPr>
          <p:nvPr/>
        </p:nvPicPr>
        <p:blipFill>
          <a:blip r:embed="rId2"/>
          <a:stretch>
            <a:fillRect/>
          </a:stretch>
        </p:blipFill>
        <p:spPr>
          <a:xfrm>
            <a:off x="1152000" y="4356000"/>
            <a:ext cx="2502000" cy="2194461"/>
          </a:xfrm>
          <a:prstGeom prst="rect">
            <a:avLst/>
          </a:prstGeom>
        </p:spPr>
      </p:pic>
      <p:sp>
        <p:nvSpPr>
          <p:cNvPr id="2" name="テキスト ボックス 1">
            <a:extLst>
              <a:ext uri="{FF2B5EF4-FFF2-40B4-BE49-F238E27FC236}">
                <a16:creationId xmlns:a16="http://schemas.microsoft.com/office/drawing/2014/main" id="{D4D5832A-5051-B1F9-C9A4-698AE7ECC471}"/>
              </a:ext>
            </a:extLst>
          </p:cNvPr>
          <p:cNvSpPr txBox="1"/>
          <p:nvPr/>
        </p:nvSpPr>
        <p:spPr>
          <a:xfrm>
            <a:off x="4212000" y="435600"/>
            <a:ext cx="4935600" cy="790768"/>
          </a:xfrm>
          <a:prstGeom prst="rect">
            <a:avLst/>
          </a:prstGeom>
          <a:noFill/>
        </p:spPr>
        <p:txBody>
          <a:bodyPr wrap="square" rtlCol="0">
            <a:noAutofit/>
          </a:bodyPr>
          <a:lstStyle/>
          <a:p>
            <a:pPr marL="360363" indent="-360363" algn="just"/>
            <a:r>
              <a:rPr kumimoji="1"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　</a:t>
            </a:r>
            <a:r>
              <a:rPr lang="ja-JP" altLang="en-US" sz="1600" dirty="0"/>
              <a:t>震源断層に近い県東部の揺れが大きく、</a:t>
            </a:r>
            <a:r>
              <a:rPr kumimoji="1" lang="ja-JP" altLang="en-US" sz="1600" dirty="0"/>
              <a:t>揺れやすい地盤においては最大震度</a:t>
            </a:r>
            <a:r>
              <a:rPr kumimoji="1" lang="en-US" altLang="ja-JP" sz="1600" dirty="0"/>
              <a:t>7</a:t>
            </a:r>
            <a:r>
              <a:rPr kumimoji="1" lang="ja-JP" altLang="en-US" sz="1600" dirty="0"/>
              <a:t>の強い揺れが想定されます。</a:t>
            </a:r>
            <a:endParaRPr kumimoji="1" lang="en-US" altLang="ja-JP" sz="1600" dirty="0"/>
          </a:p>
        </p:txBody>
      </p:sp>
      <p:sp>
        <p:nvSpPr>
          <p:cNvPr id="6" name="タイトル 3">
            <a:extLst>
              <a:ext uri="{FF2B5EF4-FFF2-40B4-BE49-F238E27FC236}">
                <a16:creationId xmlns:a16="http://schemas.microsoft.com/office/drawing/2014/main" id="{1C9BA640-2C80-67A0-008D-9DD85833EF2D}"/>
              </a:ext>
            </a:extLst>
          </p:cNvPr>
          <p:cNvSpPr>
            <a:spLocks noGrp="1"/>
          </p:cNvSpPr>
          <p:nvPr>
            <p:ph type="title"/>
          </p:nvPr>
        </p:nvSpPr>
        <p:spPr>
          <a:xfrm>
            <a:off x="0" y="0"/>
            <a:ext cx="9355756" cy="458640"/>
          </a:xfrm>
        </p:spPr>
        <p:txBody>
          <a:bodyPr>
            <a:normAutofit fontScale="90000"/>
          </a:bodyPr>
          <a:lstStyle/>
          <a:p>
            <a:pPr algn="ctr"/>
            <a:r>
              <a:rPr lang="ja-JP" altLang="en-US" dirty="0"/>
              <a:t>４</a:t>
            </a:r>
            <a:r>
              <a:rPr lang="en-US" altLang="ja-JP" dirty="0"/>
              <a:t>-</a:t>
            </a:r>
            <a:r>
              <a:rPr lang="ja-JP" altLang="en-US" dirty="0"/>
              <a:t>１１．山梨県の被害想定（（参考）首都直下地震</a:t>
            </a:r>
            <a:r>
              <a:rPr lang="en-US" altLang="ja-JP" dirty="0"/>
              <a:t>M8</a:t>
            </a:r>
            <a:r>
              <a:rPr lang="ja-JP" altLang="en-US" dirty="0"/>
              <a:t>（相模トラフ））</a:t>
            </a:r>
          </a:p>
        </p:txBody>
      </p:sp>
      <p:pic>
        <p:nvPicPr>
          <p:cNvPr id="11" name="図 10" descr="マップ&#10;&#10;自動的に生成された説明">
            <a:extLst>
              <a:ext uri="{FF2B5EF4-FFF2-40B4-BE49-F238E27FC236}">
                <a16:creationId xmlns:a16="http://schemas.microsoft.com/office/drawing/2014/main" id="{E6E25AF0-5B74-AEBA-80EF-60B8923338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4414"/>
          <a:stretch/>
        </p:blipFill>
        <p:spPr>
          <a:xfrm>
            <a:off x="540000" y="540000"/>
            <a:ext cx="3546122" cy="3787200"/>
          </a:xfrm>
          <a:prstGeom prst="rect">
            <a:avLst/>
          </a:prstGeom>
          <a:ln>
            <a:solidFill>
              <a:schemeClr val="tx1"/>
            </a:solidFill>
          </a:ln>
        </p:spPr>
      </p:pic>
      <p:graphicFrame>
        <p:nvGraphicFramePr>
          <p:cNvPr id="8" name="表 7">
            <a:extLst>
              <a:ext uri="{FF2B5EF4-FFF2-40B4-BE49-F238E27FC236}">
                <a16:creationId xmlns:a16="http://schemas.microsoft.com/office/drawing/2014/main" id="{CF7F7830-F4FA-3762-4363-D7F047215911}"/>
              </a:ext>
            </a:extLst>
          </p:cNvPr>
          <p:cNvGraphicFramePr>
            <a:graphicFrameLocks noGrp="1"/>
          </p:cNvGraphicFramePr>
          <p:nvPr>
            <p:extLst>
              <p:ext uri="{D42A27DB-BD31-4B8C-83A1-F6EECF244321}">
                <p14:modId xmlns:p14="http://schemas.microsoft.com/office/powerpoint/2010/main" val="2485528790"/>
              </p:ext>
            </p:extLst>
          </p:nvPr>
        </p:nvGraphicFramePr>
        <p:xfrm>
          <a:off x="5400000" y="1242000"/>
          <a:ext cx="3129649" cy="4968240"/>
        </p:xfrm>
        <a:graphic>
          <a:graphicData uri="http://schemas.openxmlformats.org/drawingml/2006/table">
            <a:tbl>
              <a:tblPr bandRow="1">
                <a:tableStyleId>{7DF18680-E054-41AD-8BC1-D1AEF772440D}</a:tableStyleId>
              </a:tblPr>
              <a:tblGrid>
                <a:gridCol w="616805">
                  <a:extLst>
                    <a:ext uri="{9D8B030D-6E8A-4147-A177-3AD203B41FA5}">
                      <a16:colId xmlns:a16="http://schemas.microsoft.com/office/drawing/2014/main" val="3783778454"/>
                    </a:ext>
                  </a:extLst>
                </a:gridCol>
                <a:gridCol w="1449961">
                  <a:extLst>
                    <a:ext uri="{9D8B030D-6E8A-4147-A177-3AD203B41FA5}">
                      <a16:colId xmlns:a16="http://schemas.microsoft.com/office/drawing/2014/main" val="20436948"/>
                    </a:ext>
                  </a:extLst>
                </a:gridCol>
                <a:gridCol w="724597">
                  <a:extLst>
                    <a:ext uri="{9D8B030D-6E8A-4147-A177-3AD203B41FA5}">
                      <a16:colId xmlns:a16="http://schemas.microsoft.com/office/drawing/2014/main" val="2653015307"/>
                    </a:ext>
                  </a:extLst>
                </a:gridCol>
                <a:gridCol w="338286">
                  <a:extLst>
                    <a:ext uri="{9D8B030D-6E8A-4147-A177-3AD203B41FA5}">
                      <a16:colId xmlns:a16="http://schemas.microsoft.com/office/drawing/2014/main" val="1188586964"/>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建物被害（全壊・全焼）</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建物被害（全壊）</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27,085</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6869789"/>
                  </a:ext>
                </a:extLst>
              </a:tr>
              <a:tr h="0">
                <a:tc rowSpan="4">
                  <a:txBody>
                    <a:bodyPr/>
                    <a:lstStyle/>
                    <a:p>
                      <a:r>
                        <a:rPr kumimoji="1" lang="ja-JP" altLang="en-US" sz="1000" dirty="0"/>
                        <a:t>要因別</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揺れ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13,659</a:t>
                      </a:r>
                    </a:p>
                  </a:txBody>
                  <a:tcPr marL="9525" marR="9525" marT="9525" marB="0" anchor="ct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78219062"/>
                  </a:ext>
                </a:extLst>
              </a:tr>
              <a:tr h="0">
                <a:tc vMerge="1">
                  <a:txBody>
                    <a:bodyPr/>
                    <a:lstStyle/>
                    <a:p>
                      <a:endParaRPr kumimoji="1" lang="ja-JP" altLang="en-US" sz="1050" dirty="0"/>
                    </a:p>
                  </a:txBody>
                  <a:tcPr anchor="ctr"/>
                </a:tc>
                <a:tc>
                  <a:txBody>
                    <a:bodyPr/>
                    <a:lstStyle/>
                    <a:p>
                      <a:r>
                        <a:rPr kumimoji="1" lang="ja-JP" altLang="en-US" sz="1000" dirty="0"/>
                        <a:t>火災</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12,160</a:t>
                      </a:r>
                    </a:p>
                  </a:txBody>
                  <a:tcPr marL="9525" marR="9525" marT="9525" marB="0" anchor="ct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55412749"/>
                  </a:ext>
                </a:extLst>
              </a:tr>
              <a:tr h="0">
                <a:tc vMerge="1">
                  <a:txBody>
                    <a:bodyPr/>
                    <a:lstStyle/>
                    <a:p>
                      <a:endParaRPr kumimoji="1" lang="ja-JP" altLang="en-US" sz="1050" dirty="0"/>
                    </a:p>
                  </a:txBody>
                  <a:tcPr anchor="ctr"/>
                </a:tc>
                <a:tc>
                  <a:txBody>
                    <a:bodyPr/>
                    <a:lstStyle/>
                    <a:p>
                      <a:r>
                        <a:rPr kumimoji="1" lang="ja-JP" altLang="en-US" sz="1000" dirty="0"/>
                        <a:t>液状化</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1,132</a:t>
                      </a:r>
                    </a:p>
                  </a:txBody>
                  <a:tcPr marL="9525" marR="9525" marT="9525" marB="0" anchor="ct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76807697"/>
                  </a:ext>
                </a:extLst>
              </a:tr>
              <a:tr h="0">
                <a:tc vMerge="1">
                  <a:txBody>
                    <a:bodyPr/>
                    <a:lstStyle/>
                    <a:p>
                      <a:endParaRPr kumimoji="1" lang="ja-JP" altLang="en-US" sz="1050" dirty="0"/>
                    </a:p>
                  </a:txBody>
                  <a:tcPr anchor="ctr"/>
                </a:tc>
                <a:tc>
                  <a:txBody>
                    <a:bodyPr/>
                    <a:lstStyle/>
                    <a:p>
                      <a:r>
                        <a:rPr kumimoji="1" lang="ja-JP" altLang="en-US" sz="1000" dirty="0"/>
                        <a:t>土砂災害</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134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dirty="0"/>
                        <a:t>棟</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2311887"/>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人的被害（死者）</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人的被害（死者）</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1,044</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dirty="0"/>
                        <a:t>人</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83237636"/>
                  </a:ext>
                </a:extLst>
              </a:tr>
              <a:tr h="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要因別</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揺れ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761</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2746831"/>
                  </a:ext>
                </a:extLst>
              </a:tr>
              <a:tr h="0">
                <a:tc vMerge="1">
                  <a:txBody>
                    <a:bodyPr/>
                    <a:lstStyle/>
                    <a:p>
                      <a:endParaRPr kumimoji="1" lang="ja-JP" altLang="en-US" sz="1050" dirty="0"/>
                    </a:p>
                  </a:txBody>
                  <a:tcPr anchor="ctr"/>
                </a:tc>
                <a:tc>
                  <a:txBody>
                    <a:bodyPr/>
                    <a:lstStyle/>
                    <a:p>
                      <a:r>
                        <a:rPr kumimoji="1" lang="ja-JP" altLang="en-US" sz="1000" dirty="0"/>
                        <a:t>火災</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250</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35262591"/>
                  </a:ext>
                </a:extLst>
              </a:tr>
              <a:tr h="0">
                <a:tc vMerge="1">
                  <a:txBody>
                    <a:bodyPr/>
                    <a:lstStyle/>
                    <a:p>
                      <a:endParaRPr kumimoji="1" lang="ja-JP" altLang="en-US" sz="1050" dirty="0"/>
                    </a:p>
                  </a:txBody>
                  <a:tcPr anchor="ctr"/>
                </a:tc>
                <a:tc>
                  <a:txBody>
                    <a:bodyPr/>
                    <a:lstStyle/>
                    <a:p>
                      <a:r>
                        <a:rPr kumimoji="1" lang="ja-JP" altLang="en-US" sz="1000" dirty="0"/>
                        <a:t>家具の転倒等</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21</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47659182"/>
                  </a:ext>
                </a:extLst>
              </a:tr>
              <a:tr h="0">
                <a:tc vMerge="1">
                  <a:txBody>
                    <a:bodyPr/>
                    <a:lstStyle/>
                    <a:p>
                      <a:endParaRPr kumimoji="1" lang="ja-JP" altLang="en-US" sz="1050" dirty="0"/>
                    </a:p>
                  </a:txBody>
                  <a:tcPr anchor="ctr"/>
                </a:tc>
                <a:tc>
                  <a:txBody>
                    <a:bodyPr/>
                    <a:lstStyle/>
                    <a:p>
                      <a:r>
                        <a:rPr kumimoji="1" lang="ja-JP" altLang="en-US" sz="1000" dirty="0"/>
                        <a:t>土砂災害</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11</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0599187"/>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人的被害（負傷者）</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人的被害（負傷者）</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4,613</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05613817"/>
                  </a:ext>
                </a:extLst>
              </a:tr>
              <a:tr h="0">
                <a:tc rowSpan="6">
                  <a:txBody>
                    <a:bodyPr/>
                    <a:lstStyle/>
                    <a:p>
                      <a:r>
                        <a:rPr kumimoji="1" lang="ja-JP" altLang="en-US" sz="1000" dirty="0"/>
                        <a:t>要因別</a:t>
                      </a:r>
                      <a:endParaRPr kumimoji="1" lang="en-US" altLang="ja-JP" sz="1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揺れ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4,080</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6963774"/>
                  </a:ext>
                </a:extLst>
              </a:tr>
              <a:tr h="0">
                <a:tc vMerge="1">
                  <a:txBody>
                    <a:bodyPr/>
                    <a:lstStyle/>
                    <a:p>
                      <a:endParaRPr kumimoji="1" lang="en-US" altLang="ja-JP" sz="1050" dirty="0"/>
                    </a:p>
                  </a:txBody>
                  <a:tcPr anchor="ctr"/>
                </a:tc>
                <a:tc>
                  <a:txBody>
                    <a:bodyPr/>
                    <a:lstStyle/>
                    <a:p>
                      <a:r>
                        <a:rPr kumimoji="1" lang="ja-JP" altLang="en-US" sz="1000" dirty="0"/>
                        <a:t>家具の転倒等</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351</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4015502"/>
                  </a:ext>
                </a:extLst>
              </a:tr>
              <a:tr h="0">
                <a:tc vMerge="1">
                  <a:txBody>
                    <a:bodyPr/>
                    <a:lstStyle/>
                    <a:p>
                      <a:endParaRPr kumimoji="1" lang="en-US" altLang="ja-JP" sz="1050" dirty="0"/>
                    </a:p>
                  </a:txBody>
                  <a:tcPr anchor="ctr"/>
                </a:tc>
                <a:tc>
                  <a:txBody>
                    <a:bodyPr/>
                    <a:lstStyle/>
                    <a:p>
                      <a:r>
                        <a:rPr kumimoji="1" lang="ja-JP" altLang="en-US" sz="1000" dirty="0"/>
                        <a:t>火災</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167</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88173314"/>
                  </a:ext>
                </a:extLst>
              </a:tr>
              <a:tr h="0">
                <a:tc vMerge="1">
                  <a:txBody>
                    <a:bodyPr/>
                    <a:lstStyle/>
                    <a:p>
                      <a:endParaRPr kumimoji="1" lang="en-US" altLang="ja-JP" sz="1050" dirty="0"/>
                    </a:p>
                  </a:txBody>
                  <a:tcPr anchor="ctr"/>
                </a:tc>
                <a:tc>
                  <a:txBody>
                    <a:bodyPr/>
                    <a:lstStyle/>
                    <a:p>
                      <a:r>
                        <a:rPr kumimoji="1" lang="ja-JP" altLang="en-US" sz="1000" dirty="0"/>
                        <a:t>土砂災害</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14</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1187962"/>
                  </a:ext>
                </a:extLst>
              </a:tr>
              <a:tr h="0">
                <a:tc vMerge="1">
                  <a:txBody>
                    <a:bodyPr/>
                    <a:lstStyle/>
                    <a:p>
                      <a:endParaRPr kumimoji="1" lang="en-US" altLang="ja-JP" sz="1050" dirty="0"/>
                    </a:p>
                  </a:txBody>
                  <a:tcPr anchor="ctr"/>
                </a:tc>
                <a:tc>
                  <a:txBody>
                    <a:bodyPr/>
                    <a:lstStyle/>
                    <a:p>
                      <a:r>
                        <a:rPr kumimoji="1" lang="ja-JP" altLang="en-US" sz="800" dirty="0"/>
                        <a:t>ブロック塀・</a:t>
                      </a:r>
                      <a:endParaRPr kumimoji="1" lang="en-US" altLang="ja-JP" sz="800" dirty="0"/>
                    </a:p>
                    <a:p>
                      <a:r>
                        <a:rPr kumimoji="1" lang="ja-JP" altLang="en-US" sz="800" dirty="0"/>
                        <a:t>自動販売機の転倒</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95217851"/>
                  </a:ext>
                </a:extLst>
              </a:tr>
              <a:tr h="0">
                <a:tc vMerge="1">
                  <a:txBody>
                    <a:bodyPr/>
                    <a:lstStyle/>
                    <a:p>
                      <a:endParaRPr kumimoji="1" lang="en-US" altLang="ja-JP" sz="1050" dirty="0"/>
                    </a:p>
                  </a:txBody>
                  <a:tcPr anchor="ctr"/>
                </a:tc>
                <a:tc>
                  <a:txBody>
                    <a:bodyPr/>
                    <a:lstStyle/>
                    <a:p>
                      <a:r>
                        <a:rPr kumimoji="1" lang="ja-JP" altLang="en-US" sz="1000" dirty="0"/>
                        <a:t>屋外転倒物・落下物</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60610"/>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避難者（</a:t>
                      </a:r>
                      <a:r>
                        <a:rPr kumimoji="1" lang="en-US" altLang="ja-JP" sz="1000" dirty="0"/>
                        <a:t>1</a:t>
                      </a:r>
                      <a:r>
                        <a:rPr kumimoji="1" lang="ja-JP" altLang="en-US" sz="1000" dirty="0"/>
                        <a:t>週間後）</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避難者（</a:t>
                      </a:r>
                      <a:r>
                        <a:rPr kumimoji="1" lang="en-US" altLang="ja-JP" sz="1050" dirty="0"/>
                        <a:t>1</a:t>
                      </a:r>
                      <a:r>
                        <a:rPr kumimoji="1" lang="ja-JP" altLang="en-US" sz="1050" dirty="0"/>
                        <a:t>週間後）</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53,443</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29670345"/>
                  </a:ext>
                </a:extLst>
              </a:tr>
              <a:tr h="0">
                <a:tc rowSpan="2">
                  <a:txBody>
                    <a:bodyPr/>
                    <a:lstStyle/>
                    <a:p>
                      <a:r>
                        <a:rPr kumimoji="1" lang="ja-JP" altLang="en-US" sz="1000" dirty="0"/>
                        <a:t>要因別</a:t>
                      </a:r>
                      <a:endParaRPr kumimoji="1" lang="en-US" altLang="ja-JP" sz="10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a:t>避難所内</a:t>
                      </a:r>
                    </a:p>
                  </a:txBody>
                  <a:tcPr anchor="ct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26,721</a:t>
                      </a:r>
                    </a:p>
                  </a:txBody>
                  <a:tcPr marL="9525" marR="9525" marT="9525" marB="0" anchor="ct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45889605"/>
                  </a:ext>
                </a:extLst>
              </a:tr>
              <a:tr h="0">
                <a:tc vMerge="1">
                  <a:txBody>
                    <a:bodyPr/>
                    <a:lstStyle/>
                    <a:p>
                      <a:endParaRPr kumimoji="1" lang="ja-JP" altLang="en-US" sz="1050" dirty="0"/>
                    </a:p>
                  </a:txBody>
                  <a:tcPr anchor="ctr"/>
                </a:tc>
                <a:tc>
                  <a:txBody>
                    <a:bodyPr/>
                    <a:lstStyle/>
                    <a:p>
                      <a:r>
                        <a:rPr kumimoji="1" lang="ja-JP" altLang="en-US" sz="1000" dirty="0"/>
                        <a:t>避難所外</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26,721</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a:r>
                        <a:rPr kumimoji="1" lang="ja-JP" altLang="en-US" sz="1000" b="0" u="none" strike="noStrike" kern="1200" cap="none" spc="0" normalizeH="0" baseline="0" noProof="0" dirty="0">
                          <a:ln>
                            <a:noFill/>
                          </a:ln>
                          <a:solidFill>
                            <a:prstClr val="black"/>
                          </a:solidFill>
                          <a:effectLst/>
                          <a:uLnTx/>
                          <a:uFillTx/>
                        </a:rPr>
                        <a:t>人</a:t>
                      </a:r>
                      <a:endParaRPr kumimoji="1" lang="ja-JP" altLang="en-US" sz="10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7998373"/>
                  </a:ext>
                </a:extLst>
              </a:tr>
            </a:tbl>
          </a:graphicData>
        </a:graphic>
      </p:graphicFrame>
      <p:sp>
        <p:nvSpPr>
          <p:cNvPr id="3" name="テキスト ボックス 2">
            <a:extLst>
              <a:ext uri="{FF2B5EF4-FFF2-40B4-BE49-F238E27FC236}">
                <a16:creationId xmlns:a16="http://schemas.microsoft.com/office/drawing/2014/main" id="{21929335-1830-C235-D4D5-EB0CCB391D04}"/>
              </a:ext>
            </a:extLst>
          </p:cNvPr>
          <p:cNvSpPr txBox="1"/>
          <p:nvPr/>
        </p:nvSpPr>
        <p:spPr>
          <a:xfrm>
            <a:off x="5187874" y="6168300"/>
            <a:ext cx="3956125" cy="507831"/>
          </a:xfrm>
          <a:prstGeom prst="rect">
            <a:avLst/>
          </a:prstGeom>
          <a:noFill/>
        </p:spPr>
        <p:txBody>
          <a:bodyPr wrap="square" rtlCol="0">
            <a:spAutoFit/>
          </a:bodyPr>
          <a:lstStyle/>
          <a:p>
            <a:pPr marL="180975" indent="-180975" algn="just"/>
            <a:r>
              <a:rPr kumimoji="1" lang="en-US" altLang="ja-JP" sz="900" dirty="0"/>
              <a:t>※</a:t>
            </a:r>
            <a:r>
              <a:rPr kumimoji="1" lang="ja-JP" altLang="en-US" sz="900" dirty="0">
                <a:latin typeface="ＭＳ Ｐゴシック" panose="020B0600070205080204" pitchFamily="50" charset="-128"/>
                <a:ea typeface="ＭＳ Ｐゴシック" panose="020B0600070205080204" pitchFamily="50" charset="-128"/>
              </a:rPr>
              <a:t>建物被害・避難者は最大となる冬</a:t>
            </a:r>
            <a:r>
              <a:rPr kumimoji="1" lang="en-US" altLang="ja-JP" sz="900" dirty="0">
                <a:latin typeface="ＭＳ Ｐゴシック" panose="020B0600070205080204" pitchFamily="50" charset="-128"/>
                <a:ea typeface="ＭＳ Ｐゴシック" panose="020B0600070205080204" pitchFamily="50" charset="-128"/>
              </a:rPr>
              <a:t>18</a:t>
            </a:r>
            <a:r>
              <a:rPr kumimoji="1" lang="ja-JP" altLang="en-US" sz="900" dirty="0">
                <a:latin typeface="ＭＳ Ｐゴシック" panose="020B0600070205080204" pitchFamily="50" charset="-128"/>
                <a:ea typeface="ＭＳ Ｐゴシック" panose="020B0600070205080204" pitchFamily="50" charset="-128"/>
              </a:rPr>
              <a:t>時風速</a:t>
            </a:r>
            <a:r>
              <a:rPr kumimoji="1" lang="en-US" altLang="ja-JP" sz="900" dirty="0">
                <a:latin typeface="ＭＳ Ｐゴシック" panose="020B0600070205080204" pitchFamily="50" charset="-128"/>
                <a:ea typeface="ＭＳ Ｐゴシック" panose="020B0600070205080204" pitchFamily="50" charset="-128"/>
              </a:rPr>
              <a:t>8m</a:t>
            </a:r>
            <a:r>
              <a:rPr kumimoji="1" lang="ja-JP" altLang="en-US" sz="900" dirty="0">
                <a:latin typeface="ＭＳ Ｐゴシック" panose="020B0600070205080204" pitchFamily="50" charset="-128"/>
                <a:ea typeface="ＭＳ Ｐゴシック" panose="020B0600070205080204" pitchFamily="50" charset="-128"/>
              </a:rPr>
              <a:t>、人的被害は最大となる</a:t>
            </a:r>
            <a:r>
              <a:rPr lang="ja-JP" altLang="en-US" sz="900" dirty="0">
                <a:latin typeface="ＭＳ Ｐゴシック" panose="020B0600070205080204" pitchFamily="50" charset="-128"/>
                <a:ea typeface="ＭＳ Ｐゴシック" panose="020B0600070205080204" pitchFamily="50" charset="-128"/>
              </a:rPr>
              <a:t>冬</a:t>
            </a:r>
            <a:r>
              <a:rPr lang="en-US" altLang="ja-JP" sz="900" dirty="0">
                <a:latin typeface="ＭＳ Ｐゴシック" panose="020B0600070205080204" pitchFamily="50" charset="-128"/>
                <a:ea typeface="ＭＳ Ｐゴシック" panose="020B0600070205080204" pitchFamily="50" charset="-128"/>
              </a:rPr>
              <a:t>5</a:t>
            </a:r>
            <a:r>
              <a:rPr lang="ja-JP" altLang="en-US" sz="900" dirty="0">
                <a:latin typeface="ＭＳ Ｐゴシック" panose="020B0600070205080204" pitchFamily="50" charset="-128"/>
                <a:ea typeface="ＭＳ Ｐゴシック" panose="020B0600070205080204" pitchFamily="50" charset="-128"/>
              </a:rPr>
              <a:t>時風速</a:t>
            </a:r>
            <a:r>
              <a:rPr lang="en-US" altLang="ja-JP" sz="900" dirty="0">
                <a:latin typeface="ＭＳ Ｐゴシック" panose="020B0600070205080204" pitchFamily="50" charset="-128"/>
                <a:ea typeface="ＭＳ Ｐゴシック" panose="020B0600070205080204" pitchFamily="50" charset="-128"/>
              </a:rPr>
              <a:t>8m</a:t>
            </a:r>
            <a:r>
              <a:rPr lang="ja-JP" altLang="en-US" sz="900" dirty="0">
                <a:latin typeface="ＭＳ Ｐゴシック" panose="020B0600070205080204" pitchFamily="50" charset="-128"/>
                <a:ea typeface="ＭＳ Ｐゴシック" panose="020B0600070205080204" pitchFamily="50" charset="-128"/>
              </a:rPr>
              <a:t>のものを示しています。</a:t>
            </a:r>
            <a:endParaRPr kumimoji="1" lang="en-US" altLang="ja-JP" sz="900" dirty="0">
              <a:latin typeface="ＭＳ Ｐゴシック" panose="020B0600070205080204" pitchFamily="50" charset="-128"/>
              <a:ea typeface="ＭＳ Ｐゴシック" panose="020B0600070205080204" pitchFamily="50" charset="-128"/>
            </a:endParaRPr>
          </a:p>
          <a:p>
            <a:pPr algn="just"/>
            <a:r>
              <a:rPr kumimoji="1" lang="en-US" altLang="ja-JP" sz="900" dirty="0"/>
              <a:t>※</a:t>
            </a:r>
            <a:r>
              <a:rPr kumimoji="1" lang="ja-JP" altLang="en-US" sz="900" dirty="0"/>
              <a:t>小数点以下の四捨五入により合計が合わない場合があります。</a:t>
            </a:r>
            <a:endParaRPr kumimoji="1" lang="en-US" altLang="ja-JP" sz="900" dirty="0"/>
          </a:p>
        </p:txBody>
      </p:sp>
      <p:sp>
        <p:nvSpPr>
          <p:cNvPr id="4" name="テキスト ボックス 3">
            <a:extLst>
              <a:ext uri="{FF2B5EF4-FFF2-40B4-BE49-F238E27FC236}">
                <a16:creationId xmlns:a16="http://schemas.microsoft.com/office/drawing/2014/main" id="{15CD8255-74E1-119D-2EFA-269DC4BA6B43}"/>
              </a:ext>
            </a:extLst>
          </p:cNvPr>
          <p:cNvSpPr txBox="1"/>
          <p:nvPr/>
        </p:nvSpPr>
        <p:spPr>
          <a:xfrm>
            <a:off x="1277283" y="521902"/>
            <a:ext cx="2142698" cy="338554"/>
          </a:xfrm>
          <a:prstGeom prst="rect">
            <a:avLst/>
          </a:prstGeom>
          <a:noFill/>
        </p:spPr>
        <p:txBody>
          <a:bodyPr wrap="square" rtlCol="0">
            <a:spAutoFit/>
          </a:bodyPr>
          <a:lstStyle/>
          <a:p>
            <a:pPr algn="ctr"/>
            <a:r>
              <a:rPr kumimoji="1" lang="ja-JP" altLang="en-US" sz="1600" dirty="0"/>
              <a:t>＜震度分布＞</a:t>
            </a:r>
          </a:p>
        </p:txBody>
      </p:sp>
      <p:pic>
        <p:nvPicPr>
          <p:cNvPr id="5" name="図 4" descr="ダイアグラム, 概略図&#10;&#10;自動的に生成された説明">
            <a:extLst>
              <a:ext uri="{FF2B5EF4-FFF2-40B4-BE49-F238E27FC236}">
                <a16:creationId xmlns:a16="http://schemas.microsoft.com/office/drawing/2014/main" id="{325EF007-199A-D9DB-B341-B757FB9347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9077" y="3043800"/>
            <a:ext cx="709019" cy="901140"/>
          </a:xfrm>
          <a:prstGeom prst="rect">
            <a:avLst/>
          </a:prstGeom>
          <a:ln>
            <a:solidFill>
              <a:schemeClr val="tx1"/>
            </a:solidFill>
          </a:ln>
        </p:spPr>
      </p:pic>
      <p:pic>
        <p:nvPicPr>
          <p:cNvPr id="9" name="図 8">
            <a:extLst>
              <a:ext uri="{FF2B5EF4-FFF2-40B4-BE49-F238E27FC236}">
                <a16:creationId xmlns:a16="http://schemas.microsoft.com/office/drawing/2014/main" id="{B120838A-43F0-8074-34C9-D69C91FBF6F7}"/>
              </a:ext>
            </a:extLst>
          </p:cNvPr>
          <p:cNvPicPr>
            <a:picLocks noChangeAspect="1"/>
          </p:cNvPicPr>
          <p:nvPr/>
        </p:nvPicPr>
        <p:blipFill>
          <a:blip r:embed="rId5"/>
          <a:stretch>
            <a:fillRect/>
          </a:stretch>
        </p:blipFill>
        <p:spPr>
          <a:xfrm>
            <a:off x="395919" y="5756238"/>
            <a:ext cx="741521" cy="711690"/>
          </a:xfrm>
          <a:prstGeom prst="rect">
            <a:avLst/>
          </a:prstGeom>
        </p:spPr>
      </p:pic>
      <p:sp>
        <p:nvSpPr>
          <p:cNvPr id="10" name="テキスト ボックス 9">
            <a:extLst>
              <a:ext uri="{FF2B5EF4-FFF2-40B4-BE49-F238E27FC236}">
                <a16:creationId xmlns:a16="http://schemas.microsoft.com/office/drawing/2014/main" id="{E136C83A-48F4-D21D-EDC1-198C74613348}"/>
              </a:ext>
            </a:extLst>
          </p:cNvPr>
          <p:cNvSpPr txBox="1"/>
          <p:nvPr/>
        </p:nvSpPr>
        <p:spPr>
          <a:xfrm>
            <a:off x="3667551" y="5686998"/>
            <a:ext cx="904449" cy="784830"/>
          </a:xfrm>
          <a:prstGeom prst="rect">
            <a:avLst/>
          </a:prstGeom>
          <a:noFill/>
        </p:spPr>
        <p:txBody>
          <a:bodyPr wrap="square" rtlCol="0">
            <a:spAutoFit/>
          </a:bodyPr>
          <a:lstStyle/>
          <a:p>
            <a:pPr algn="just"/>
            <a:r>
              <a:rPr kumimoji="1" lang="en-US" altLang="ja-JP" sz="900" dirty="0"/>
              <a:t>※</a:t>
            </a:r>
            <a:r>
              <a:rPr kumimoji="1" lang="ja-JP" altLang="en-US" sz="900" dirty="0"/>
              <a:t>液状化危険度はあくまでも予測結果であることに留意が必要です。</a:t>
            </a:r>
          </a:p>
        </p:txBody>
      </p:sp>
      <p:sp>
        <p:nvSpPr>
          <p:cNvPr id="12" name="テキスト ボックス 11">
            <a:extLst>
              <a:ext uri="{FF2B5EF4-FFF2-40B4-BE49-F238E27FC236}">
                <a16:creationId xmlns:a16="http://schemas.microsoft.com/office/drawing/2014/main" id="{E94942E6-677D-EE45-99E0-2F127D3FA5CE}"/>
              </a:ext>
            </a:extLst>
          </p:cNvPr>
          <p:cNvSpPr txBox="1"/>
          <p:nvPr/>
        </p:nvSpPr>
        <p:spPr>
          <a:xfrm>
            <a:off x="1592564" y="4347489"/>
            <a:ext cx="2522707" cy="276999"/>
          </a:xfrm>
          <a:prstGeom prst="rect">
            <a:avLst/>
          </a:prstGeom>
          <a:noFill/>
        </p:spPr>
        <p:txBody>
          <a:bodyPr wrap="square" rtlCol="0">
            <a:spAutoFit/>
          </a:bodyPr>
          <a:lstStyle/>
          <a:p>
            <a:pPr algn="ctr"/>
            <a:r>
              <a:rPr kumimoji="1" lang="ja-JP" altLang="en-US" sz="1200" dirty="0"/>
              <a:t>＜液状化危険度分布＞</a:t>
            </a:r>
          </a:p>
        </p:txBody>
      </p:sp>
    </p:spTree>
    <p:extLst>
      <p:ext uri="{BB962C8B-B14F-4D97-AF65-F5344CB8AC3E}">
        <p14:creationId xmlns:p14="http://schemas.microsoft.com/office/powerpoint/2010/main" val="281765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6E7CC49-3BC1-A05E-7793-D5BCC0708D5B}"/>
              </a:ext>
            </a:extLst>
          </p:cNvPr>
          <p:cNvSpPr txBox="1"/>
          <p:nvPr/>
        </p:nvSpPr>
        <p:spPr>
          <a:xfrm>
            <a:off x="120584" y="523410"/>
            <a:ext cx="8906007" cy="5501375"/>
          </a:xfrm>
          <a:prstGeom prst="rect">
            <a:avLst/>
          </a:prstGeom>
          <a:noFill/>
        </p:spPr>
        <p:txBody>
          <a:bodyPr wrap="square"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srgbClr val="FF0000"/>
                </a:solidFill>
                <a:effectLst/>
                <a:uLnTx/>
                <a:uFillTx/>
                <a:latin typeface="Calibri" pitchFamily="34" charset="0"/>
                <a:ea typeface="ＭＳ Ｐゴシック" charset="-128"/>
                <a:cs typeface="+mn-cs"/>
              </a:rPr>
              <a:t>～地震から大切な命を守るために～</a:t>
            </a:r>
            <a:endParaRPr kumimoji="1" lang="en-US" altLang="ja-JP" b="1" i="0" u="none" strike="noStrike" kern="1200" cap="none" spc="0" normalizeH="0" baseline="0" noProof="0" dirty="0">
              <a:ln>
                <a:noFill/>
              </a:ln>
              <a:solidFill>
                <a:srgbClr val="FF0000"/>
              </a:solidFill>
              <a:effectLst/>
              <a:uLnTx/>
              <a:uFillTx/>
              <a:latin typeface="Calibri" pitchFamily="34" charset="0"/>
              <a:ea typeface="ＭＳ Ｐゴシック"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1600" dirty="0">
                <a:solidFill>
                  <a:prstClr val="black"/>
                </a:solidFill>
                <a:latin typeface="ＭＳ Ｐゴシック" panose="020B0600070205080204" pitchFamily="50" charset="-128"/>
                <a:ea typeface="ＭＳ Ｐゴシック" panose="020B0600070205080204" pitchFamily="50" charset="-128"/>
              </a:rPr>
              <a:t>【 </a:t>
            </a:r>
            <a:r>
              <a:rPr lang="ja-JP" altLang="en-US" sz="1600" dirty="0">
                <a:solidFill>
                  <a:prstClr val="black"/>
                </a:solidFill>
                <a:latin typeface="ＭＳ Ｐゴシック" panose="020B0600070205080204" pitchFamily="50" charset="-128"/>
                <a:ea typeface="ＭＳ Ｐゴシック" panose="020B0600070205080204" pitchFamily="50" charset="-128"/>
              </a:rPr>
              <a:t>目的 </a:t>
            </a:r>
            <a:r>
              <a:rPr lang="en-US" altLang="ja-JP" sz="1600" dirty="0">
                <a:solidFill>
                  <a:prstClr val="black"/>
                </a:solidFill>
                <a:latin typeface="ＭＳ Ｐゴシック" panose="020B0600070205080204" pitchFamily="50" charset="-128"/>
                <a:ea typeface="ＭＳ Ｐゴシック" panose="020B0600070205080204" pitchFamily="50" charset="-128"/>
              </a:rPr>
              <a:t>】</a:t>
            </a:r>
            <a:r>
              <a:rPr lang="ja-JP" altLang="en-US" sz="1600" dirty="0">
                <a:solidFill>
                  <a:prstClr val="black"/>
                </a:solidFill>
                <a:latin typeface="ＭＳ Ｐゴシック" panose="020B0600070205080204" pitchFamily="50" charset="-128"/>
                <a:ea typeface="ＭＳ Ｐゴシック" panose="020B0600070205080204" pitchFamily="50" charset="-128"/>
              </a:rPr>
              <a:t>　</a:t>
            </a:r>
            <a:endParaRPr kumimoji="1" lang="en-US" altLang="ja-JP" sz="16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effectLst/>
                <a:uLnTx/>
                <a:uFillTx/>
                <a:latin typeface="Calibri" pitchFamily="34" charset="0"/>
                <a:ea typeface="ＭＳ Ｐゴシック" charset="-128"/>
                <a:cs typeface="+mn-cs"/>
              </a:rPr>
              <a:t>地震発生による被害をできる限り減らす対策を検討するために、最新の知見や近年の災害から得られた教訓を踏まえて、想定できる最大の被害を見積りました。</a:t>
            </a:r>
            <a:endParaRPr kumimoji="1" lang="en-US" altLang="ja-JP" sz="1600" b="0" i="0" u="none" strike="noStrike" kern="1200" cap="none" spc="0" normalizeH="0" baseline="0" noProof="0" dirty="0">
              <a:ln>
                <a:noFill/>
              </a:ln>
              <a:effectLst/>
              <a:uLnTx/>
              <a:uFillTx/>
              <a:latin typeface="Calibri" pitchFamily="34" charset="0"/>
              <a:ea typeface="ＭＳ Ｐゴシック" charset="-128"/>
              <a:cs typeface="+mn-cs"/>
            </a:endParaRPr>
          </a:p>
          <a:p>
            <a:pPr marL="285750" indent="-285750" algn="just">
              <a:buFont typeface="Arial" panose="020B0604020202020204" pitchFamily="34" charset="0"/>
              <a:buChar char="•"/>
              <a:defRPr/>
            </a:pPr>
            <a:r>
              <a:rPr kumimoji="1" lang="ja-JP" altLang="en-US" sz="1600" b="0" i="0" u="none" strike="noStrike" kern="1200" cap="none" spc="0" normalizeH="0" baseline="0" noProof="0" dirty="0">
                <a:ln>
                  <a:noFill/>
                </a:ln>
                <a:effectLst/>
                <a:uLnTx/>
                <a:uFillTx/>
                <a:latin typeface="Calibri" pitchFamily="34" charset="0"/>
                <a:ea typeface="ＭＳ Ｐゴシック" charset="-128"/>
                <a:cs typeface="+mn-cs"/>
              </a:rPr>
              <a:t>従来の被害想定では被害の因果関係が分かりにくかった予測について、できる限り明らかにし</a:t>
            </a:r>
            <a:r>
              <a:rPr kumimoji="1" lang="ja-JP" altLang="en-US" sz="1600" b="1" i="0" u="none" strike="noStrike" kern="1200" cap="none" spc="0" normalizeH="0" baseline="0" noProof="0" dirty="0">
                <a:ln>
                  <a:noFill/>
                </a:ln>
                <a:solidFill>
                  <a:srgbClr val="FF0000"/>
                </a:solidFill>
                <a:effectLst/>
                <a:uLnTx/>
                <a:uFillTx/>
                <a:latin typeface="Calibri" pitchFamily="34" charset="0"/>
                <a:ea typeface="ＭＳ Ｐゴシック" charset="-128"/>
                <a:cs typeface="+mn-cs"/>
              </a:rPr>
              <a:t>「誰が何をしたら被害を軽減できるか」</a:t>
            </a:r>
            <a:r>
              <a:rPr kumimoji="1" lang="ja-JP" altLang="en-US" sz="1600" b="0" i="0" u="none" strike="noStrike" kern="1200" cap="none" spc="0" normalizeH="0" baseline="0" noProof="0" dirty="0">
                <a:ln>
                  <a:noFill/>
                </a:ln>
                <a:effectLst/>
                <a:uLnTx/>
                <a:uFillTx/>
                <a:latin typeface="Calibri" pitchFamily="34" charset="0"/>
                <a:ea typeface="ＭＳ Ｐゴシック" charset="-128"/>
                <a:cs typeface="+mn-cs"/>
              </a:rPr>
              <a:t>を示しました。</a:t>
            </a:r>
            <a:endParaRPr kumimoji="1" lang="en-US" altLang="ja-JP" sz="1600" b="0" i="0" u="none" strike="noStrike" kern="1200" cap="none" spc="0" normalizeH="0" baseline="0" noProof="0" dirty="0">
              <a:ln>
                <a:noFill/>
              </a:ln>
              <a:effectLst/>
              <a:uLnTx/>
              <a:uFillTx/>
              <a:latin typeface="Calibri" pitchFamily="34" charset="0"/>
              <a:ea typeface="ＭＳ Ｐゴシック" charset="-128"/>
              <a:cs typeface="+mn-cs"/>
            </a:endParaRPr>
          </a:p>
          <a:p>
            <a:pPr marL="285750" lvl="0" indent="-285750" algn="just">
              <a:buFont typeface="Arial" panose="020B0604020202020204" pitchFamily="34" charset="0"/>
              <a:buChar char="•"/>
              <a:defRPr/>
            </a:pPr>
            <a:r>
              <a:rPr kumimoji="1" lang="ja-JP" altLang="en-US" sz="1600" b="0" i="0" u="none" strike="noStrike" kern="1200" cap="none" spc="0" normalizeH="0" baseline="0" noProof="0" dirty="0">
                <a:ln>
                  <a:noFill/>
                </a:ln>
                <a:effectLst/>
                <a:uLnTx/>
                <a:uFillTx/>
                <a:latin typeface="Calibri" pitchFamily="34" charset="0"/>
                <a:ea typeface="ＭＳ Ｐゴシック" charset="-128"/>
                <a:cs typeface="+mn-cs"/>
              </a:rPr>
              <a:t>この結果を踏まえ</a:t>
            </a:r>
            <a:r>
              <a:rPr lang="ja-JP" altLang="en-US" sz="1600" dirty="0"/>
              <a:t>、県民</a:t>
            </a:r>
            <a:r>
              <a:rPr kumimoji="1" lang="ja-JP" altLang="en-US" sz="1600" b="0" i="0" u="none" strike="noStrike" kern="1200" cap="none" spc="0" normalizeH="0" baseline="0" noProof="0" dirty="0">
                <a:ln>
                  <a:noFill/>
                </a:ln>
                <a:effectLst/>
                <a:uLnTx/>
                <a:uFillTx/>
                <a:latin typeface="Calibri" pitchFamily="34" charset="0"/>
                <a:ea typeface="ＭＳ Ｐゴシック" charset="-128"/>
                <a:cs typeface="+mn-cs"/>
              </a:rPr>
              <a:t>の皆様が地震への備えを進め、</a:t>
            </a:r>
            <a:r>
              <a:rPr lang="ja-JP" altLang="en-US" sz="1600" dirty="0"/>
              <a:t>県や市町村、関係機関が連携</a:t>
            </a:r>
            <a:r>
              <a:rPr lang="ja-JP" altLang="en-US" sz="1600" dirty="0" smtClean="0"/>
              <a:t>して全県一体となった万全の対策で被害を</a:t>
            </a:r>
            <a:r>
              <a:rPr kumimoji="1" lang="ja-JP" altLang="en-US" sz="1600" b="0" i="0" u="none" strike="noStrike" kern="1200" cap="none" spc="0" normalizeH="0" baseline="0" noProof="0" dirty="0" smtClean="0">
                <a:ln>
                  <a:noFill/>
                </a:ln>
                <a:effectLst/>
                <a:uLnTx/>
                <a:uFillTx/>
                <a:latin typeface="Calibri" pitchFamily="34" charset="0"/>
                <a:ea typeface="ＭＳ Ｐゴシック" charset="-128"/>
                <a:cs typeface="+mn-cs"/>
              </a:rPr>
              <a:t>最小限</a:t>
            </a:r>
            <a:r>
              <a:rPr kumimoji="1" lang="ja-JP" altLang="en-US" sz="1600" b="0" i="0" u="none" strike="noStrike" kern="1200" cap="none" spc="0" normalizeH="0" baseline="0" noProof="0" dirty="0">
                <a:ln>
                  <a:noFill/>
                </a:ln>
                <a:effectLst/>
                <a:uLnTx/>
                <a:uFillTx/>
                <a:latin typeface="Calibri" pitchFamily="34" charset="0"/>
                <a:ea typeface="ＭＳ Ｐゴシック" charset="-128"/>
                <a:cs typeface="+mn-cs"/>
              </a:rPr>
              <a:t>に抑えるよう取り組みます。</a:t>
            </a:r>
            <a:endParaRPr lang="en-US" altLang="ja-JP" sz="1600" dirty="0"/>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調査の背景 </a:t>
            </a:r>
            <a:r>
              <a:rPr kumimoji="1" lang="en-US" altLang="ja-JP" sz="16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a:t>
            </a:r>
          </a:p>
          <a:p>
            <a:pPr marL="263525" marR="0" lvl="0" indent="-263525" algn="just"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rPr>
              <a:t> </a:t>
            </a:r>
            <a:r>
              <a:rPr lang="ja-JP" altLang="en-US" sz="1400" dirty="0">
                <a:solidFill>
                  <a:prstClr val="black"/>
                </a:solidFill>
              </a:rPr>
              <a:t>・ </a:t>
            </a:r>
            <a:r>
              <a:rPr lang="ja-JP" altLang="en-US" sz="1400" dirty="0">
                <a:solidFill>
                  <a:prstClr val="black"/>
                </a:solidFill>
                <a:latin typeface="ＭＳ Ｐゴシック" panose="020B0600070205080204" pitchFamily="50" charset="-128"/>
                <a:ea typeface="ＭＳ Ｐゴシック" panose="020B0600070205080204" pitchFamily="50" charset="-128"/>
              </a:rPr>
              <a:t>本県では、阪神・淡路大震災（平成</a:t>
            </a:r>
            <a:r>
              <a:rPr lang="en-US" altLang="ja-JP" sz="1400" dirty="0">
                <a:solidFill>
                  <a:prstClr val="black"/>
                </a:solidFill>
                <a:latin typeface="ＭＳ Ｐゴシック" panose="020B0600070205080204" pitchFamily="50" charset="-128"/>
                <a:ea typeface="ＭＳ Ｐゴシック" panose="020B0600070205080204" pitchFamily="50" charset="-128"/>
              </a:rPr>
              <a:t>7</a:t>
            </a:r>
            <a:r>
              <a:rPr lang="ja-JP" altLang="en-US" sz="1400" dirty="0">
                <a:solidFill>
                  <a:prstClr val="black"/>
                </a:solidFill>
                <a:latin typeface="ＭＳ Ｐゴシック" panose="020B0600070205080204" pitchFamily="50" charset="-128"/>
                <a:ea typeface="ＭＳ Ｐゴシック" panose="020B0600070205080204" pitchFamily="50" charset="-128"/>
              </a:rPr>
              <a:t>年（</a:t>
            </a:r>
            <a:r>
              <a:rPr lang="en-US" altLang="ja-JP" sz="1400" dirty="0">
                <a:solidFill>
                  <a:prstClr val="black"/>
                </a:solidFill>
                <a:latin typeface="ＭＳ Ｐゴシック" panose="020B0600070205080204" pitchFamily="50" charset="-128"/>
                <a:ea typeface="ＭＳ Ｐゴシック" panose="020B0600070205080204" pitchFamily="50" charset="-128"/>
              </a:rPr>
              <a:t>1995</a:t>
            </a:r>
            <a:r>
              <a:rPr lang="ja-JP" altLang="en-US" sz="1400" dirty="0">
                <a:solidFill>
                  <a:prstClr val="black"/>
                </a:solidFill>
                <a:latin typeface="ＭＳ Ｐゴシック" panose="020B0600070205080204" pitchFamily="50" charset="-128"/>
                <a:ea typeface="ＭＳ Ｐゴシック" panose="020B0600070205080204" pitchFamily="50" charset="-128"/>
              </a:rPr>
              <a:t>年））を契機に地震被害想定調査を行い、平成</a:t>
            </a:r>
            <a:r>
              <a:rPr lang="en-US" altLang="ja-JP" sz="1400" dirty="0">
                <a:solidFill>
                  <a:prstClr val="black"/>
                </a:solidFill>
                <a:latin typeface="ＭＳ Ｐゴシック" panose="020B0600070205080204" pitchFamily="50" charset="-128"/>
                <a:ea typeface="ＭＳ Ｐゴシック" panose="020B0600070205080204" pitchFamily="50" charset="-128"/>
              </a:rPr>
              <a:t>8</a:t>
            </a:r>
            <a:r>
              <a:rPr lang="ja-JP" altLang="en-US" sz="1400" dirty="0">
                <a:solidFill>
                  <a:prstClr val="black"/>
                </a:solidFill>
                <a:latin typeface="ＭＳ Ｐゴシック" panose="020B0600070205080204" pitchFamily="50" charset="-128"/>
                <a:ea typeface="ＭＳ Ｐゴシック" panose="020B0600070205080204" pitchFamily="50" charset="-128"/>
              </a:rPr>
              <a:t>年（</a:t>
            </a:r>
            <a:r>
              <a:rPr lang="en-US" altLang="ja-JP" sz="1400" dirty="0">
                <a:solidFill>
                  <a:prstClr val="black"/>
                </a:solidFill>
                <a:latin typeface="ＭＳ Ｐゴシック" panose="020B0600070205080204" pitchFamily="50" charset="-128"/>
                <a:ea typeface="ＭＳ Ｐゴシック" panose="020B0600070205080204" pitchFamily="50" charset="-128"/>
              </a:rPr>
              <a:t>1996</a:t>
            </a:r>
            <a:r>
              <a:rPr lang="ja-JP" altLang="en-US" sz="1400" dirty="0">
                <a:solidFill>
                  <a:prstClr val="black"/>
                </a:solidFill>
                <a:latin typeface="ＭＳ Ｐゴシック" panose="020B0600070205080204" pitchFamily="50" charset="-128"/>
                <a:ea typeface="ＭＳ Ｐゴシック" panose="020B0600070205080204" pitchFamily="50" charset="-128"/>
              </a:rPr>
              <a:t>年）にその結果を</a:t>
            </a:r>
            <a:r>
              <a:rPr lang="ja-JP" altLang="en-US" sz="1400" dirty="0">
                <a:latin typeface="ＭＳ Ｐゴシック" panose="020B0600070205080204" pitchFamily="50" charset="-128"/>
                <a:ea typeface="ＭＳ Ｐゴシック" panose="020B0600070205080204" pitchFamily="50" charset="-128"/>
              </a:rPr>
              <a:t>公表しました。その後、中央防災会議が新たな東海地震の想定震源域を示したことを踏まえ、東海地震被害想定調査を行い、平成</a:t>
            </a:r>
            <a:r>
              <a:rPr lang="en-US" altLang="ja-JP" sz="1400" dirty="0">
                <a:latin typeface="ＭＳ Ｐゴシック" panose="020B0600070205080204" pitchFamily="50" charset="-128"/>
                <a:ea typeface="ＭＳ Ｐゴシック" panose="020B0600070205080204" pitchFamily="50" charset="-128"/>
              </a:rPr>
              <a:t>17</a:t>
            </a:r>
            <a:r>
              <a:rPr lang="ja-JP" altLang="en-US" sz="1400" dirty="0">
                <a:latin typeface="ＭＳ Ｐゴシック" panose="020B0600070205080204" pitchFamily="50" charset="-128"/>
                <a:ea typeface="ＭＳ Ｐゴシック" panose="020B0600070205080204" pitchFamily="50" charset="-128"/>
              </a:rPr>
              <a:t>年（</a:t>
            </a:r>
            <a:r>
              <a:rPr lang="en-US" altLang="ja-JP" sz="1400" dirty="0">
                <a:latin typeface="ＭＳ Ｐゴシック" panose="020B0600070205080204" pitchFamily="50" charset="-128"/>
                <a:ea typeface="ＭＳ Ｐゴシック" panose="020B0600070205080204" pitchFamily="50" charset="-128"/>
              </a:rPr>
              <a:t>2005</a:t>
            </a:r>
            <a:r>
              <a:rPr lang="ja-JP" altLang="en-US" sz="1400" dirty="0">
                <a:latin typeface="ＭＳ Ｐゴシック" panose="020B0600070205080204" pitchFamily="50" charset="-128"/>
                <a:ea typeface="ＭＳ Ｐゴシック" panose="020B0600070205080204" pitchFamily="50" charset="-128"/>
              </a:rPr>
              <a:t>年）にその結果を公表しました。</a:t>
            </a:r>
            <a:endParaRPr lang="en-US" altLang="ja-JP" sz="1400" dirty="0">
              <a:latin typeface="ＭＳ Ｐゴシック" panose="020B0600070205080204" pitchFamily="50" charset="-128"/>
              <a:ea typeface="ＭＳ Ｐゴシック" panose="020B0600070205080204" pitchFamily="50" charset="-128"/>
            </a:endParaRPr>
          </a:p>
          <a:p>
            <a:pPr marL="263525" marR="0" lvl="0" indent="-263525" algn="just" defTabSz="914400" rtl="0" eaLnBrk="1" fontAlgn="base" latinLnBrk="0" hangingPunct="1">
              <a:lnSpc>
                <a:spcPct val="100000"/>
              </a:lnSpc>
              <a:spcBef>
                <a:spcPct val="0"/>
              </a:spcBef>
              <a:spcAft>
                <a:spcPct val="0"/>
              </a:spcAft>
              <a:buClrTx/>
              <a:buSzTx/>
              <a:buFontTx/>
              <a:buNone/>
              <a:tabLst/>
              <a:defRPr/>
            </a:pPr>
            <a:r>
              <a:rPr lang="ja-JP" altLang="en-US" sz="1400" dirty="0">
                <a:latin typeface="ＭＳ Ｐゴシック" panose="020B0600070205080204" pitchFamily="50" charset="-128"/>
                <a:ea typeface="ＭＳ Ｐゴシック" panose="020B0600070205080204" pitchFamily="50" charset="-128"/>
              </a:rPr>
              <a:t> ・ 東日本大震災（平成</a:t>
            </a:r>
            <a:r>
              <a:rPr lang="en-US" altLang="ja-JP" sz="1400" dirty="0">
                <a:latin typeface="ＭＳ Ｐゴシック" panose="020B0600070205080204" pitchFamily="50" charset="-128"/>
                <a:ea typeface="ＭＳ Ｐゴシック" panose="020B0600070205080204" pitchFamily="50" charset="-128"/>
              </a:rPr>
              <a:t>23</a:t>
            </a:r>
            <a:r>
              <a:rPr lang="ja-JP" altLang="en-US" sz="1400" dirty="0">
                <a:latin typeface="ＭＳ Ｐゴシック" panose="020B0600070205080204" pitchFamily="50" charset="-128"/>
                <a:ea typeface="ＭＳ Ｐゴシック" panose="020B0600070205080204" pitchFamily="50" charset="-128"/>
              </a:rPr>
              <a:t>年（</a:t>
            </a:r>
            <a:r>
              <a:rPr lang="en-US" altLang="ja-JP" sz="1400" dirty="0">
                <a:latin typeface="ＭＳ Ｐゴシック" panose="020B0600070205080204" pitchFamily="50" charset="-128"/>
                <a:ea typeface="ＭＳ Ｐゴシック" panose="020B0600070205080204" pitchFamily="50" charset="-128"/>
              </a:rPr>
              <a:t>2011</a:t>
            </a:r>
            <a:r>
              <a:rPr lang="ja-JP" altLang="en-US" sz="1400" dirty="0">
                <a:latin typeface="ＭＳ Ｐゴシック" panose="020B0600070205080204" pitchFamily="50" charset="-128"/>
                <a:ea typeface="ＭＳ Ｐゴシック" panose="020B0600070205080204" pitchFamily="50" charset="-128"/>
              </a:rPr>
              <a:t>年））のほか、熊本地震（平成</a:t>
            </a:r>
            <a:r>
              <a:rPr lang="en-US" altLang="ja-JP" sz="1400" dirty="0">
                <a:latin typeface="ＭＳ Ｐゴシック" panose="020B0600070205080204" pitchFamily="50" charset="-128"/>
                <a:ea typeface="ＭＳ Ｐゴシック" panose="020B0600070205080204" pitchFamily="50" charset="-128"/>
              </a:rPr>
              <a:t>28</a:t>
            </a:r>
            <a:r>
              <a:rPr lang="ja-JP" altLang="en-US" sz="1400" dirty="0">
                <a:latin typeface="ＭＳ Ｐゴシック" panose="020B0600070205080204" pitchFamily="50" charset="-128"/>
                <a:ea typeface="ＭＳ Ｐゴシック" panose="020B0600070205080204" pitchFamily="50" charset="-128"/>
              </a:rPr>
              <a:t>年（</a:t>
            </a:r>
            <a:r>
              <a:rPr lang="en-US" altLang="ja-JP" sz="1400" dirty="0">
                <a:latin typeface="ＭＳ Ｐゴシック" panose="020B0600070205080204" pitchFamily="50" charset="-128"/>
                <a:ea typeface="ＭＳ Ｐゴシック" panose="020B0600070205080204" pitchFamily="50" charset="-128"/>
              </a:rPr>
              <a:t>2016</a:t>
            </a:r>
            <a:r>
              <a:rPr lang="ja-JP" altLang="en-US" sz="1400" dirty="0">
                <a:latin typeface="ＭＳ Ｐゴシック" panose="020B0600070205080204" pitchFamily="50" charset="-128"/>
                <a:ea typeface="ＭＳ Ｐゴシック" panose="020B0600070205080204" pitchFamily="50" charset="-128"/>
              </a:rPr>
              <a:t>年））</a:t>
            </a:r>
            <a:r>
              <a:rPr lang="ja-JP" altLang="en-US" sz="1400" dirty="0">
                <a:solidFill>
                  <a:prstClr val="black"/>
                </a:solidFill>
                <a:latin typeface="ＭＳ Ｐゴシック" panose="020B0600070205080204" pitchFamily="50" charset="-128"/>
                <a:ea typeface="ＭＳ Ｐゴシック" panose="020B0600070205080204" pitchFamily="50" charset="-128"/>
              </a:rPr>
              <a:t>等、大規模な地震が発生し、地震被害に関する様々な知見が得られています。</a:t>
            </a:r>
            <a:endParaRPr lang="en-US" altLang="ja-JP" sz="1400" dirty="0">
              <a:solidFill>
                <a:prstClr val="black"/>
              </a:solidFill>
              <a:latin typeface="ＭＳ Ｐゴシック" panose="020B0600070205080204" pitchFamily="50" charset="-128"/>
              <a:ea typeface="ＭＳ Ｐゴシック" panose="020B060007020508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pPr marL="263525" marR="0" lvl="0" indent="-263525" algn="just"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latin typeface="ＭＳ Ｐゴシック" panose="020B0600070205080204" pitchFamily="50" charset="-128"/>
                <a:ea typeface="ＭＳ Ｐゴシック" panose="020B0600070205080204" pitchFamily="50" charset="-128"/>
              </a:rPr>
              <a:t> </a:t>
            </a:r>
            <a:endParaRPr lang="en-US" altLang="ja-JP" sz="1400" dirty="0">
              <a:solidFill>
                <a:prstClr val="black"/>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1600" dirty="0">
                <a:solidFill>
                  <a:prstClr val="black"/>
                </a:solidFill>
                <a:latin typeface="ＭＳ Ｐゴシック" panose="020B0600070205080204" pitchFamily="50" charset="-128"/>
                <a:ea typeface="ＭＳ Ｐゴシック" panose="020B0600070205080204" pitchFamily="50" charset="-128"/>
              </a:rPr>
              <a:t>【 </a:t>
            </a:r>
            <a:r>
              <a:rPr lang="ja-JP" altLang="en-US" sz="1600" dirty="0">
                <a:solidFill>
                  <a:prstClr val="black"/>
                </a:solidFill>
                <a:latin typeface="ＭＳ Ｐゴシック" panose="020B0600070205080204" pitchFamily="50" charset="-128"/>
                <a:ea typeface="ＭＳ Ｐゴシック" panose="020B0600070205080204" pitchFamily="50" charset="-128"/>
              </a:rPr>
              <a:t>活用 </a:t>
            </a:r>
            <a:r>
              <a:rPr lang="en-US" altLang="ja-JP" sz="1600" dirty="0">
                <a:solidFill>
                  <a:prstClr val="black"/>
                </a:solidFill>
                <a:latin typeface="ＭＳ Ｐゴシック" panose="020B0600070205080204" pitchFamily="50" charset="-128"/>
                <a:ea typeface="ＭＳ Ｐゴシック" panose="020B0600070205080204" pitchFamily="50" charset="-128"/>
              </a:rPr>
              <a:t>】</a:t>
            </a:r>
            <a:r>
              <a:rPr lang="ja-JP" altLang="en-US" sz="1600" dirty="0">
                <a:solidFill>
                  <a:prstClr val="black"/>
                </a:solidFill>
                <a:latin typeface="ＭＳ Ｐゴシック" panose="020B0600070205080204" pitchFamily="50" charset="-128"/>
                <a:ea typeface="ＭＳ Ｐゴシック" panose="020B0600070205080204" pitchFamily="50" charset="-128"/>
              </a:rPr>
              <a:t>　</a:t>
            </a:r>
            <a:endParaRPr lang="en-US" altLang="ja-JP" sz="1600" dirty="0">
              <a:solidFill>
                <a:srgbClr val="FF0000"/>
              </a:solidFill>
              <a:latin typeface="ＭＳ Ｐゴシック" panose="020B0600070205080204" pitchFamily="50" charset="-128"/>
              <a:ea typeface="ＭＳ Ｐゴシック" panose="020B0600070205080204" pitchFamily="50" charset="-128"/>
            </a:endParaRPr>
          </a:p>
          <a:p>
            <a:pPr marL="269875" lvl="0" indent="-269875" algn="ju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　</a:t>
            </a:r>
            <a:r>
              <a:rPr lang="ja-JP" altLang="en-US" sz="1400" dirty="0">
                <a:latin typeface="ＭＳ Ｐゴシック" panose="020B0600070205080204" pitchFamily="50" charset="-128"/>
                <a:ea typeface="ＭＳ Ｐゴシック" panose="020B0600070205080204" pitchFamily="50" charset="-128"/>
              </a:rPr>
              <a:t>県及び市町村の地域防災</a:t>
            </a:r>
            <a:r>
              <a:rPr lang="ja-JP" altLang="en-US" sz="1400" dirty="0" smtClean="0">
                <a:latin typeface="ＭＳ Ｐゴシック" panose="020B0600070205080204" pitchFamily="50" charset="-128"/>
                <a:ea typeface="ＭＳ Ｐゴシック" panose="020B0600070205080204" pitchFamily="50" charset="-128"/>
              </a:rPr>
              <a:t>計画、県強靱化</a:t>
            </a:r>
            <a:r>
              <a:rPr kumimoji="1" lang="ja-JP" altLang="en-US" sz="14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計画等</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に反映させ、効果的な防災施策を進めていくための資料とします。</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269875" marR="0" lvl="0" indent="-269875" algn="just"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 ・　地震発生時の被害様相を正しく理解していただき、</a:t>
            </a:r>
            <a:r>
              <a:rPr lang="ja-JP" altLang="en-US" sz="1400" dirty="0">
                <a:latin typeface="ＭＳ Ｐゴシック" panose="020B0600070205080204" pitchFamily="50" charset="-128"/>
                <a:ea typeface="ＭＳ Ｐゴシック" panose="020B0600070205080204" pitchFamily="50" charset="-128"/>
              </a:rPr>
              <a:t>耐震化や家具固定、</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水・食料の備蓄</a:t>
            </a:r>
            <a:r>
              <a:rPr lang="ja-JP" altLang="en-US" sz="1400" dirty="0">
                <a:latin typeface="ＭＳ Ｐゴシック" panose="020B0600070205080204" pitchFamily="50" charset="-128"/>
                <a:ea typeface="ＭＳ Ｐゴシック" panose="020B0600070205080204" pitchFamily="50" charset="-128"/>
              </a:rPr>
              <a:t>など</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事前に備えるべき内容を</a:t>
            </a:r>
            <a:r>
              <a:rPr kumimoji="1" lang="ja-JP" altLang="en-US" sz="14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県民の皆様が</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確認し、対策するための資料とします。</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400" dirty="0">
                <a:latin typeface="ＭＳ Ｐゴシック" panose="020B0600070205080204" pitchFamily="50" charset="-128"/>
                <a:ea typeface="ＭＳ Ｐゴシック" panose="020B0600070205080204" pitchFamily="50" charset="-128"/>
              </a:rPr>
              <a:t> ・  </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県全体の防災意識の</a:t>
            </a:r>
            <a:r>
              <a:rPr kumimoji="1" lang="ja-JP" altLang="en-US" sz="14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向上・防災知識の普及を</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図り、自助・</a:t>
            </a:r>
            <a:r>
              <a:rPr kumimoji="1" lang="ja-JP" altLang="en-US" sz="14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共助・公助の</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取り組みにつなげます。</a:t>
            </a:r>
            <a:endPar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
        <p:nvSpPr>
          <p:cNvPr id="4" name="タイトル 3">
            <a:extLst>
              <a:ext uri="{FF2B5EF4-FFF2-40B4-BE49-F238E27FC236}">
                <a16:creationId xmlns:a16="http://schemas.microsoft.com/office/drawing/2014/main" id="{6760AA4B-BF81-6606-8C98-DD86279E25A6}"/>
              </a:ext>
            </a:extLst>
          </p:cNvPr>
          <p:cNvSpPr>
            <a:spLocks noGrp="1"/>
          </p:cNvSpPr>
          <p:nvPr>
            <p:ph type="title"/>
          </p:nvPr>
        </p:nvSpPr>
        <p:spPr>
          <a:xfrm>
            <a:off x="0" y="562"/>
            <a:ext cx="9143999" cy="498792"/>
          </a:xfrm>
        </p:spPr>
        <p:txBody>
          <a:bodyPr anchor="t">
            <a:normAutofit/>
          </a:bodyPr>
          <a:lstStyle/>
          <a:p>
            <a:pPr algn="ctr"/>
            <a:r>
              <a:rPr lang="ja-JP" altLang="en-US" sz="2200" dirty="0"/>
              <a:t>１．調査の目的</a:t>
            </a:r>
          </a:p>
        </p:txBody>
      </p:sp>
      <p:sp>
        <p:nvSpPr>
          <p:cNvPr id="6" name="矢印: 下 5">
            <a:extLst>
              <a:ext uri="{FF2B5EF4-FFF2-40B4-BE49-F238E27FC236}">
                <a16:creationId xmlns:a16="http://schemas.microsoft.com/office/drawing/2014/main" id="{C356A067-090C-AD70-D662-EACB2B727B1F}"/>
              </a:ext>
            </a:extLst>
          </p:cNvPr>
          <p:cNvSpPr/>
          <p:nvPr/>
        </p:nvSpPr>
        <p:spPr>
          <a:xfrm>
            <a:off x="4270376" y="3825711"/>
            <a:ext cx="603245" cy="404734"/>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77C00A9A-862F-BD30-8865-F18586720C93}"/>
              </a:ext>
            </a:extLst>
          </p:cNvPr>
          <p:cNvSpPr txBox="1"/>
          <p:nvPr/>
        </p:nvSpPr>
        <p:spPr>
          <a:xfrm>
            <a:off x="320466" y="4245955"/>
            <a:ext cx="8503063" cy="523220"/>
          </a:xfrm>
          <a:prstGeom prst="rect">
            <a:avLst/>
          </a:prstGeom>
          <a:noFill/>
          <a:ln>
            <a:solidFill>
              <a:schemeClr val="tx1"/>
            </a:solidFill>
          </a:ln>
        </p:spPr>
        <p:txBody>
          <a:bodyPr wrap="square" rtlCol="0">
            <a:spAutoFit/>
          </a:bodyPr>
          <a:lstStyle/>
          <a:p>
            <a:pPr marR="0" lvl="0" algn="just" defTabSz="914400" rtl="0" eaLnBrk="1" fontAlgn="base" latinLnBrk="0" hangingPunct="1">
              <a:lnSpc>
                <a:spcPct val="100000"/>
              </a:lnSpc>
              <a:spcBef>
                <a:spcPct val="0"/>
              </a:spcBef>
              <a:spcAft>
                <a:spcPct val="0"/>
              </a:spcAft>
              <a:buClrTx/>
              <a:buSzTx/>
              <a:buFontTx/>
              <a:buNone/>
              <a:tabLst/>
              <a:defRPr/>
            </a:pPr>
            <a:r>
              <a:rPr lang="ja-JP" altLang="en-US" sz="1400" dirty="0">
                <a:solidFill>
                  <a:prstClr val="black"/>
                </a:solidFill>
                <a:latin typeface="ＭＳ Ｐゴシック" panose="020B0600070205080204" pitchFamily="50" charset="-128"/>
                <a:ea typeface="ＭＳ Ｐゴシック" panose="020B0600070205080204" pitchFamily="50" charset="-128"/>
              </a:rPr>
              <a:t>過去の被害想定調査から約２５年が経過したことを鑑み、</a:t>
            </a:r>
            <a:r>
              <a:rPr lang="en-US" altLang="ja-JP" sz="1400" dirty="0">
                <a:solidFill>
                  <a:prstClr val="black"/>
                </a:solidFill>
                <a:latin typeface="ＭＳ Ｐゴシック" panose="020B0600070205080204" pitchFamily="50" charset="-128"/>
                <a:ea typeface="ＭＳ Ｐゴシック" panose="020B0600070205080204" pitchFamily="50" charset="-128"/>
              </a:rPr>
              <a:t> </a:t>
            </a:r>
            <a:r>
              <a:rPr lang="ja-JP" altLang="en-US" sz="1400" dirty="0">
                <a:solidFill>
                  <a:prstClr val="black"/>
                </a:solidFill>
                <a:latin typeface="ＭＳ Ｐゴシック" panose="020B0600070205080204" pitchFamily="50" charset="-128"/>
                <a:ea typeface="ＭＳ Ｐゴシック" panose="020B0600070205080204" pitchFamily="50" charset="-128"/>
              </a:rPr>
              <a:t>最新の科学的知見や手法、被害地震から得られた課題や教訓、建物や人口等の社会条件の変化と地域特性を反映し、</a:t>
            </a:r>
            <a:r>
              <a:rPr lang="ja-JP" altLang="en-US" sz="1400" dirty="0">
                <a:solidFill>
                  <a:srgbClr val="FF0000"/>
                </a:solidFill>
                <a:latin typeface="ＭＳ Ｐゴシック" panose="020B0600070205080204" pitchFamily="50" charset="-128"/>
                <a:ea typeface="ＭＳ Ｐゴシック" panose="020B0600070205080204" pitchFamily="50" charset="-128"/>
              </a:rPr>
              <a:t>今回新たな地震被害想定調査を実施</a:t>
            </a:r>
            <a:r>
              <a:rPr lang="ja-JP" altLang="en-US" sz="1400" dirty="0">
                <a:solidFill>
                  <a:prstClr val="black"/>
                </a:solidFill>
                <a:latin typeface="ＭＳ Ｐゴシック" panose="020B0600070205080204" pitchFamily="50" charset="-128"/>
                <a:ea typeface="ＭＳ Ｐゴシック" panose="020B0600070205080204" pitchFamily="50" charset="-128"/>
              </a:rPr>
              <a:t>しました。</a:t>
            </a:r>
            <a:endParaRPr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1BA8B7BA-5BB4-7A8F-7950-A60607FB5301}"/>
              </a:ext>
            </a:extLst>
          </p:cNvPr>
          <p:cNvSpPr txBox="1"/>
          <p:nvPr/>
        </p:nvSpPr>
        <p:spPr>
          <a:xfrm>
            <a:off x="649480" y="6108897"/>
            <a:ext cx="8174049" cy="400110"/>
          </a:xfrm>
          <a:prstGeom prst="rect">
            <a:avLst/>
          </a:prstGeom>
          <a:noFill/>
        </p:spPr>
        <p:txBody>
          <a:bodyPr wrap="square" rtlCol="0">
            <a:spAutoFit/>
          </a:bodyPr>
          <a:lstStyle/>
          <a:p>
            <a:r>
              <a:rPr kumimoji="1" lang="ja-JP" altLang="en-US" sz="2000" dirty="0">
                <a:effectLst>
                  <a:outerShdw blurRad="38100" dist="38100" dir="2700000" algn="tl">
                    <a:srgbClr val="000000">
                      <a:alpha val="43137"/>
                    </a:srgbClr>
                  </a:outerShdw>
                </a:effectLst>
                <a:highlight>
                  <a:srgbClr val="FFFF00"/>
                </a:highlight>
              </a:rPr>
              <a:t>最大の被害を想定し全県一体となった万全の対策で最小の被害に！</a:t>
            </a:r>
          </a:p>
        </p:txBody>
      </p:sp>
    </p:spTree>
    <p:extLst>
      <p:ext uri="{BB962C8B-B14F-4D97-AF65-F5344CB8AC3E}">
        <p14:creationId xmlns:p14="http://schemas.microsoft.com/office/powerpoint/2010/main" val="1260018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433C55B-5E5F-6BB3-FAC3-16858D8DE829}"/>
              </a:ext>
            </a:extLst>
          </p:cNvPr>
          <p:cNvSpPr>
            <a:spLocks noGrp="1"/>
          </p:cNvSpPr>
          <p:nvPr>
            <p:ph type="title"/>
          </p:nvPr>
        </p:nvSpPr>
        <p:spPr/>
        <p:txBody>
          <a:bodyPr/>
          <a:lstStyle/>
          <a:p>
            <a:r>
              <a:rPr lang="ja-JP" altLang="en-US" dirty="0"/>
              <a:t>５．防災施策による</a:t>
            </a:r>
            <a:r>
              <a:rPr lang="en-US" altLang="ja-JP" dirty="0"/>
              <a:t/>
            </a:r>
            <a:br>
              <a:rPr lang="en-US" altLang="ja-JP" dirty="0"/>
            </a:br>
            <a:r>
              <a:rPr lang="ja-JP" altLang="en-US" dirty="0"/>
              <a:t>　　被害低減効果</a:t>
            </a:r>
          </a:p>
        </p:txBody>
      </p:sp>
    </p:spTree>
    <p:extLst>
      <p:ext uri="{BB962C8B-B14F-4D97-AF65-F5344CB8AC3E}">
        <p14:creationId xmlns:p14="http://schemas.microsoft.com/office/powerpoint/2010/main" val="1120961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80F86ED8-022E-B095-DF05-EB937488984A}"/>
              </a:ext>
            </a:extLst>
          </p:cNvPr>
          <p:cNvSpPr/>
          <p:nvPr/>
        </p:nvSpPr>
        <p:spPr>
          <a:xfrm>
            <a:off x="4681656" y="1326399"/>
            <a:ext cx="4148556" cy="5255020"/>
          </a:xfrm>
          <a:prstGeom prst="rect">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a:extLst>
              <a:ext uri="{FF2B5EF4-FFF2-40B4-BE49-F238E27FC236}">
                <a16:creationId xmlns:a16="http://schemas.microsoft.com/office/drawing/2014/main" id="{C05FDF37-FC58-FBB3-73D0-726E5C90D46C}"/>
              </a:ext>
            </a:extLst>
          </p:cNvPr>
          <p:cNvPicPr>
            <a:picLocks noChangeAspect="1"/>
          </p:cNvPicPr>
          <p:nvPr/>
        </p:nvPicPr>
        <p:blipFill>
          <a:blip r:embed="rId3"/>
          <a:stretch>
            <a:fillRect/>
          </a:stretch>
        </p:blipFill>
        <p:spPr>
          <a:xfrm>
            <a:off x="4800530" y="1686790"/>
            <a:ext cx="3914612" cy="2345639"/>
          </a:xfrm>
          <a:prstGeom prst="rect">
            <a:avLst/>
          </a:prstGeom>
          <a:ln w="19050">
            <a:solidFill>
              <a:srgbClr val="0000FF"/>
            </a:solidFill>
          </a:ln>
        </p:spPr>
      </p:pic>
      <p:sp>
        <p:nvSpPr>
          <p:cNvPr id="4" name="正方形/長方形 3">
            <a:extLst>
              <a:ext uri="{FF2B5EF4-FFF2-40B4-BE49-F238E27FC236}">
                <a16:creationId xmlns:a16="http://schemas.microsoft.com/office/drawing/2014/main" id="{0705C498-15C0-8FB4-89C4-C7A13A70F580}"/>
              </a:ext>
            </a:extLst>
          </p:cNvPr>
          <p:cNvSpPr/>
          <p:nvPr/>
        </p:nvSpPr>
        <p:spPr>
          <a:xfrm>
            <a:off x="267827" y="1326400"/>
            <a:ext cx="4148556" cy="5255020"/>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a:extLst>
              <a:ext uri="{FF2B5EF4-FFF2-40B4-BE49-F238E27FC236}">
                <a16:creationId xmlns:a16="http://schemas.microsoft.com/office/drawing/2014/main" id="{0E1E659E-A659-CC57-02D6-78E618139448}"/>
              </a:ext>
            </a:extLst>
          </p:cNvPr>
          <p:cNvPicPr>
            <a:picLocks noChangeAspect="1"/>
          </p:cNvPicPr>
          <p:nvPr/>
        </p:nvPicPr>
        <p:blipFill>
          <a:blip r:embed="rId4"/>
          <a:stretch>
            <a:fillRect/>
          </a:stretch>
        </p:blipFill>
        <p:spPr>
          <a:xfrm>
            <a:off x="387855" y="1677265"/>
            <a:ext cx="3925036" cy="2356065"/>
          </a:xfrm>
          <a:prstGeom prst="rect">
            <a:avLst/>
          </a:prstGeom>
          <a:ln w="19050">
            <a:solidFill>
              <a:srgbClr val="0000FF"/>
            </a:solidFill>
          </a:ln>
        </p:spPr>
      </p:pic>
      <p:sp>
        <p:nvSpPr>
          <p:cNvPr id="2" name="タイトル 1">
            <a:extLst>
              <a:ext uri="{FF2B5EF4-FFF2-40B4-BE49-F238E27FC236}">
                <a16:creationId xmlns:a16="http://schemas.microsoft.com/office/drawing/2014/main" id="{49797170-5E82-DD69-99CC-B04AEDA6C196}"/>
              </a:ext>
            </a:extLst>
          </p:cNvPr>
          <p:cNvSpPr>
            <a:spLocks noGrp="1"/>
          </p:cNvSpPr>
          <p:nvPr>
            <p:ph type="title"/>
          </p:nvPr>
        </p:nvSpPr>
        <p:spPr>
          <a:xfrm>
            <a:off x="-1" y="1"/>
            <a:ext cx="9143999" cy="480850"/>
          </a:xfrm>
        </p:spPr>
        <p:txBody>
          <a:bodyPr/>
          <a:lstStyle/>
          <a:p>
            <a:pPr algn="ctr"/>
            <a:r>
              <a:rPr lang="ja-JP" altLang="en-US" sz="2400" dirty="0"/>
              <a:t>５</a:t>
            </a:r>
            <a:r>
              <a:rPr lang="en-US" altLang="ja-JP" sz="2400" dirty="0"/>
              <a:t>-</a:t>
            </a:r>
            <a:r>
              <a:rPr lang="ja-JP" altLang="en-US" sz="2400" dirty="0"/>
              <a:t>１．</a:t>
            </a:r>
            <a:r>
              <a:rPr kumimoji="1" lang="ja-JP" altLang="en-US" dirty="0"/>
              <a:t>建物被害・人的被害の要因別内訳</a:t>
            </a:r>
          </a:p>
        </p:txBody>
      </p:sp>
      <p:sp>
        <p:nvSpPr>
          <p:cNvPr id="11" name="テキスト ボックス 10">
            <a:extLst>
              <a:ext uri="{FF2B5EF4-FFF2-40B4-BE49-F238E27FC236}">
                <a16:creationId xmlns:a16="http://schemas.microsoft.com/office/drawing/2014/main" id="{92AA21F1-17D7-8DD3-5FCC-A2B1E6240589}"/>
              </a:ext>
            </a:extLst>
          </p:cNvPr>
          <p:cNvSpPr txBox="1"/>
          <p:nvPr/>
        </p:nvSpPr>
        <p:spPr>
          <a:xfrm>
            <a:off x="-1" y="436277"/>
            <a:ext cx="9144001" cy="923330"/>
          </a:xfrm>
          <a:prstGeom prst="rect">
            <a:avLst/>
          </a:prstGeom>
          <a:noFill/>
        </p:spPr>
        <p:txBody>
          <a:bodyPr wrap="square" rtlCol="0">
            <a:spAutoFit/>
          </a:bodyPr>
          <a:lstStyle/>
          <a:p>
            <a:pPr algn="just"/>
            <a:r>
              <a:rPr kumimoji="1" lang="ja-JP" altLang="en-US" dirty="0"/>
              <a:t>〇　大きな被害が想定される南海トラフの巨大地震と曽根丘陵断層帯の地震を対象としました。</a:t>
            </a:r>
            <a:endParaRPr kumimoji="1" lang="en-US" altLang="ja-JP" dirty="0"/>
          </a:p>
          <a:p>
            <a:pPr marL="361950" indent="-361950" algn="just"/>
            <a:r>
              <a:rPr kumimoji="1" lang="ja-JP" altLang="en-US" dirty="0"/>
              <a:t>〇　建物被害の要因別内訳（上段）と人的被害の要因別内訳（下段）を示します。主たる被害の要因は揺れによって発生するものです</a:t>
            </a:r>
            <a:r>
              <a:rPr lang="ja-JP" altLang="en-US" dirty="0"/>
              <a:t>。</a:t>
            </a:r>
            <a:endParaRPr kumimoji="1" lang="ja-JP" altLang="en-US" dirty="0"/>
          </a:p>
        </p:txBody>
      </p:sp>
      <p:sp>
        <p:nvSpPr>
          <p:cNvPr id="12" name="テキスト ボックス 11">
            <a:extLst>
              <a:ext uri="{FF2B5EF4-FFF2-40B4-BE49-F238E27FC236}">
                <a16:creationId xmlns:a16="http://schemas.microsoft.com/office/drawing/2014/main" id="{44A48FAA-BCA3-4A5A-AA74-AAEA1B158C12}"/>
              </a:ext>
            </a:extLst>
          </p:cNvPr>
          <p:cNvSpPr txBox="1"/>
          <p:nvPr/>
        </p:nvSpPr>
        <p:spPr>
          <a:xfrm>
            <a:off x="859733" y="1326400"/>
            <a:ext cx="3102667" cy="369332"/>
          </a:xfrm>
          <a:prstGeom prst="rect">
            <a:avLst/>
          </a:prstGeom>
          <a:noFill/>
        </p:spPr>
        <p:txBody>
          <a:bodyPr wrap="square" rtlCol="0">
            <a:spAutoFit/>
          </a:bodyPr>
          <a:lstStyle/>
          <a:p>
            <a:r>
              <a:rPr lang="ja-JP" altLang="en-US" dirty="0"/>
              <a:t>南海トラフの巨大地震の場合</a:t>
            </a:r>
            <a:endParaRPr kumimoji="1" lang="ja-JP" altLang="en-US" dirty="0"/>
          </a:p>
        </p:txBody>
      </p:sp>
      <p:sp>
        <p:nvSpPr>
          <p:cNvPr id="5" name="テキスト ボックス 4">
            <a:extLst>
              <a:ext uri="{FF2B5EF4-FFF2-40B4-BE49-F238E27FC236}">
                <a16:creationId xmlns:a16="http://schemas.microsoft.com/office/drawing/2014/main" id="{E0B16085-3CB3-5AD7-C4F0-2C26EB2B8612}"/>
              </a:ext>
            </a:extLst>
          </p:cNvPr>
          <p:cNvSpPr txBox="1"/>
          <p:nvPr/>
        </p:nvSpPr>
        <p:spPr>
          <a:xfrm>
            <a:off x="5342365" y="1323235"/>
            <a:ext cx="2753885" cy="369332"/>
          </a:xfrm>
          <a:prstGeom prst="rect">
            <a:avLst/>
          </a:prstGeom>
          <a:noFill/>
        </p:spPr>
        <p:txBody>
          <a:bodyPr wrap="square" rtlCol="0">
            <a:spAutoFit/>
          </a:bodyPr>
          <a:lstStyle/>
          <a:p>
            <a:r>
              <a:rPr lang="ja-JP" altLang="en-US" dirty="0"/>
              <a:t>　曽根丘陵断層帯の場合</a:t>
            </a:r>
            <a:endParaRPr kumimoji="1" lang="ja-JP" altLang="en-US" dirty="0"/>
          </a:p>
        </p:txBody>
      </p:sp>
      <p:pic>
        <p:nvPicPr>
          <p:cNvPr id="15" name="図 14">
            <a:extLst>
              <a:ext uri="{FF2B5EF4-FFF2-40B4-BE49-F238E27FC236}">
                <a16:creationId xmlns:a16="http://schemas.microsoft.com/office/drawing/2014/main" id="{41F3990E-4C30-2262-3AFC-53E4DA2054C2}"/>
              </a:ext>
            </a:extLst>
          </p:cNvPr>
          <p:cNvPicPr>
            <a:picLocks noChangeAspect="1"/>
          </p:cNvPicPr>
          <p:nvPr/>
        </p:nvPicPr>
        <p:blipFill>
          <a:blip r:embed="rId5"/>
          <a:stretch>
            <a:fillRect/>
          </a:stretch>
        </p:blipFill>
        <p:spPr>
          <a:xfrm>
            <a:off x="381243" y="4122453"/>
            <a:ext cx="3924000" cy="2358575"/>
          </a:xfrm>
          <a:prstGeom prst="rect">
            <a:avLst/>
          </a:prstGeom>
          <a:ln w="19050">
            <a:solidFill>
              <a:srgbClr val="0000FF"/>
            </a:solidFill>
          </a:ln>
        </p:spPr>
      </p:pic>
      <p:pic>
        <p:nvPicPr>
          <p:cNvPr id="16" name="図 15">
            <a:extLst>
              <a:ext uri="{FF2B5EF4-FFF2-40B4-BE49-F238E27FC236}">
                <a16:creationId xmlns:a16="http://schemas.microsoft.com/office/drawing/2014/main" id="{C40EBF69-7210-178F-7E42-7E9DBB870C5F}"/>
              </a:ext>
            </a:extLst>
          </p:cNvPr>
          <p:cNvPicPr>
            <a:picLocks noChangeAspect="1"/>
          </p:cNvPicPr>
          <p:nvPr/>
        </p:nvPicPr>
        <p:blipFill>
          <a:blip r:embed="rId6"/>
          <a:stretch>
            <a:fillRect/>
          </a:stretch>
        </p:blipFill>
        <p:spPr>
          <a:xfrm>
            <a:off x="4792098" y="4123028"/>
            <a:ext cx="3923044" cy="2358000"/>
          </a:xfrm>
          <a:prstGeom prst="rect">
            <a:avLst/>
          </a:prstGeom>
          <a:ln w="19050">
            <a:solidFill>
              <a:srgbClr val="0000FF"/>
            </a:solidFill>
          </a:ln>
        </p:spPr>
      </p:pic>
      <p:graphicFrame>
        <p:nvGraphicFramePr>
          <p:cNvPr id="8" name="表 7">
            <a:extLst>
              <a:ext uri="{FF2B5EF4-FFF2-40B4-BE49-F238E27FC236}">
                <a16:creationId xmlns:a16="http://schemas.microsoft.com/office/drawing/2014/main" id="{F99398CD-C6B6-C084-9BA2-CD645844D19F}"/>
              </a:ext>
            </a:extLst>
          </p:cNvPr>
          <p:cNvGraphicFramePr>
            <a:graphicFrameLocks noGrp="1"/>
          </p:cNvGraphicFramePr>
          <p:nvPr>
            <p:extLst>
              <p:ext uri="{D42A27DB-BD31-4B8C-83A1-F6EECF244321}">
                <p14:modId xmlns:p14="http://schemas.microsoft.com/office/powerpoint/2010/main" val="3419419291"/>
              </p:ext>
            </p:extLst>
          </p:nvPr>
        </p:nvGraphicFramePr>
        <p:xfrm>
          <a:off x="428858" y="2437101"/>
          <a:ext cx="1008000" cy="1584960"/>
        </p:xfrm>
        <a:graphic>
          <a:graphicData uri="http://schemas.openxmlformats.org/drawingml/2006/table">
            <a:tbl>
              <a:tblPr bandRow="1">
                <a:tableStyleId>{5C22544A-7EE6-4342-B048-85BDC9FD1C3A}</a:tableStyleId>
              </a:tblPr>
              <a:tblGrid>
                <a:gridCol w="468000">
                  <a:extLst>
                    <a:ext uri="{9D8B030D-6E8A-4147-A177-3AD203B41FA5}">
                      <a16:colId xmlns:a16="http://schemas.microsoft.com/office/drawing/2014/main" val="4201106756"/>
                    </a:ext>
                  </a:extLst>
                </a:gridCol>
                <a:gridCol w="540000">
                  <a:extLst>
                    <a:ext uri="{9D8B030D-6E8A-4147-A177-3AD203B41FA5}">
                      <a16:colId xmlns:a16="http://schemas.microsoft.com/office/drawing/2014/main" val="4047404876"/>
                    </a:ext>
                  </a:extLst>
                </a:gridCol>
              </a:tblGrid>
              <a:tr h="396240">
                <a:tc>
                  <a:txBody>
                    <a:bodyPr/>
                    <a:lstStyle/>
                    <a:p>
                      <a:r>
                        <a:rPr kumimoji="1" lang="ja-JP" altLang="en-US" sz="1000" dirty="0"/>
                        <a:t>揺れ</a:t>
                      </a:r>
                    </a:p>
                  </a:txBody>
                  <a:tcPr anchor="ct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52,542</a:t>
                      </a: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棟</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4085975292"/>
                  </a:ext>
                </a:extLst>
              </a:tr>
              <a:tr h="396240">
                <a:tc>
                  <a:txBody>
                    <a:bodyPr/>
                    <a:lstStyle/>
                    <a:p>
                      <a:r>
                        <a:rPr kumimoji="1" lang="ja-JP" altLang="en-US" sz="1000" dirty="0"/>
                        <a:t>火災</a:t>
                      </a:r>
                    </a:p>
                  </a:txBody>
                  <a:tcPr anchor="ct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6,002</a:t>
                      </a:r>
                      <a:r>
                        <a:rPr lang="ja-JP" altLang="en-US" sz="900" b="0" i="0" u="none" strike="noStrike" dirty="0">
                          <a:solidFill>
                            <a:srgbClr val="000000"/>
                          </a:solidFill>
                          <a:effectLst/>
                          <a:latin typeface="メイリオ" panose="020B0604030504040204" pitchFamily="50" charset="-128"/>
                          <a:ea typeface="+mn-ea"/>
                        </a:rPr>
                        <a:t>棟</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2690972112"/>
                  </a:ext>
                </a:extLst>
              </a:tr>
              <a:tr h="396240">
                <a:tc>
                  <a:txBody>
                    <a:bodyPr/>
                    <a:lstStyle/>
                    <a:p>
                      <a:r>
                        <a:rPr kumimoji="1" lang="ja-JP" altLang="en-US" sz="1000" dirty="0"/>
                        <a:t>液状化</a:t>
                      </a:r>
                    </a:p>
                  </a:txBody>
                  <a:tcPr anchor="ct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1,351</a:t>
                      </a:r>
                      <a:r>
                        <a:rPr lang="ja-JP" altLang="en-US" sz="900" b="0" i="0" u="none" strike="noStrike" dirty="0">
                          <a:solidFill>
                            <a:srgbClr val="000000"/>
                          </a:solidFill>
                          <a:effectLst/>
                          <a:latin typeface="メイリオ" panose="020B0604030504040204" pitchFamily="50" charset="-128"/>
                          <a:ea typeface="+mn-ea"/>
                        </a:rPr>
                        <a:t>棟</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4036675374"/>
                  </a:ext>
                </a:extLst>
              </a:tr>
              <a:tr h="396240">
                <a:tc>
                  <a:txBody>
                    <a:bodyPr/>
                    <a:lstStyle/>
                    <a:p>
                      <a:r>
                        <a:rPr kumimoji="1" lang="ja-JP" altLang="en-US" sz="1000" dirty="0"/>
                        <a:t>土砂災害</a:t>
                      </a:r>
                    </a:p>
                  </a:txBody>
                  <a:tcPr anchor="ct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122</a:t>
                      </a:r>
                      <a:r>
                        <a:rPr lang="ja-JP" altLang="en-US" sz="900" b="0" i="0" u="none" strike="noStrike" dirty="0">
                          <a:solidFill>
                            <a:srgbClr val="000000"/>
                          </a:solidFill>
                          <a:effectLst/>
                          <a:latin typeface="メイリオ" panose="020B0604030504040204" pitchFamily="50" charset="-128"/>
                          <a:ea typeface="+mn-ea"/>
                        </a:rPr>
                        <a:t>棟</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1366873984"/>
                  </a:ext>
                </a:extLst>
              </a:tr>
            </a:tbl>
          </a:graphicData>
        </a:graphic>
      </p:graphicFrame>
      <p:graphicFrame>
        <p:nvGraphicFramePr>
          <p:cNvPr id="10" name="表 9">
            <a:extLst>
              <a:ext uri="{FF2B5EF4-FFF2-40B4-BE49-F238E27FC236}">
                <a16:creationId xmlns:a16="http://schemas.microsoft.com/office/drawing/2014/main" id="{81CC9238-D447-1411-9995-64D47A22057F}"/>
              </a:ext>
            </a:extLst>
          </p:cNvPr>
          <p:cNvGraphicFramePr>
            <a:graphicFrameLocks noGrp="1"/>
          </p:cNvGraphicFramePr>
          <p:nvPr>
            <p:extLst>
              <p:ext uri="{D42A27DB-BD31-4B8C-83A1-F6EECF244321}">
                <p14:modId xmlns:p14="http://schemas.microsoft.com/office/powerpoint/2010/main" val="3995403952"/>
              </p:ext>
            </p:extLst>
          </p:nvPr>
        </p:nvGraphicFramePr>
        <p:xfrm>
          <a:off x="4836874" y="2437101"/>
          <a:ext cx="1008000" cy="1584960"/>
        </p:xfrm>
        <a:graphic>
          <a:graphicData uri="http://schemas.openxmlformats.org/drawingml/2006/table">
            <a:tbl>
              <a:tblPr bandRow="1">
                <a:tableStyleId>{5C22544A-7EE6-4342-B048-85BDC9FD1C3A}</a:tableStyleId>
              </a:tblPr>
              <a:tblGrid>
                <a:gridCol w="468000">
                  <a:extLst>
                    <a:ext uri="{9D8B030D-6E8A-4147-A177-3AD203B41FA5}">
                      <a16:colId xmlns:a16="http://schemas.microsoft.com/office/drawing/2014/main" val="4201106756"/>
                    </a:ext>
                  </a:extLst>
                </a:gridCol>
                <a:gridCol w="540000">
                  <a:extLst>
                    <a:ext uri="{9D8B030D-6E8A-4147-A177-3AD203B41FA5}">
                      <a16:colId xmlns:a16="http://schemas.microsoft.com/office/drawing/2014/main" val="4047404876"/>
                    </a:ext>
                  </a:extLst>
                </a:gridCol>
              </a:tblGrid>
              <a:tr h="396240">
                <a:tc>
                  <a:txBody>
                    <a:bodyPr/>
                    <a:lstStyle/>
                    <a:p>
                      <a:r>
                        <a:rPr kumimoji="1" lang="ja-JP" altLang="en-US" sz="1000" dirty="0"/>
                        <a:t>揺れ</a:t>
                      </a:r>
                    </a:p>
                  </a:txBody>
                  <a:tcPr anchor="ct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79,643</a:t>
                      </a: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棟</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4085975292"/>
                  </a:ext>
                </a:extLst>
              </a:tr>
              <a:tr h="396240">
                <a:tc>
                  <a:txBody>
                    <a:bodyPr/>
                    <a:lstStyle/>
                    <a:p>
                      <a:r>
                        <a:rPr kumimoji="1" lang="ja-JP" altLang="en-US" sz="1000" dirty="0"/>
                        <a:t>火災</a:t>
                      </a:r>
                    </a:p>
                  </a:txBody>
                  <a:tcPr anchor="ct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13,169</a:t>
                      </a:r>
                      <a:r>
                        <a:rPr lang="ja-JP" altLang="en-US" sz="900" b="0" i="0" u="none" strike="noStrike" dirty="0">
                          <a:solidFill>
                            <a:srgbClr val="000000"/>
                          </a:solidFill>
                          <a:effectLst/>
                          <a:latin typeface="メイリオ" panose="020B0604030504040204" pitchFamily="50" charset="-128"/>
                          <a:ea typeface="+mn-ea"/>
                        </a:rPr>
                        <a:t>棟</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2690972112"/>
                  </a:ext>
                </a:extLst>
              </a:tr>
              <a:tr h="396240">
                <a:tc>
                  <a:txBody>
                    <a:bodyPr/>
                    <a:lstStyle/>
                    <a:p>
                      <a:r>
                        <a:rPr kumimoji="1" lang="ja-JP" altLang="en-US" sz="1000" dirty="0"/>
                        <a:t>液状化</a:t>
                      </a:r>
                    </a:p>
                  </a:txBody>
                  <a:tcPr anchor="ct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1,198</a:t>
                      </a:r>
                      <a:r>
                        <a:rPr lang="ja-JP" altLang="en-US" sz="900" b="0" i="0" u="none" strike="noStrike" dirty="0">
                          <a:solidFill>
                            <a:srgbClr val="000000"/>
                          </a:solidFill>
                          <a:effectLst/>
                          <a:latin typeface="メイリオ" panose="020B0604030504040204" pitchFamily="50" charset="-128"/>
                          <a:ea typeface="+mn-ea"/>
                        </a:rPr>
                        <a:t>棟</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4036675374"/>
                  </a:ext>
                </a:extLst>
              </a:tr>
              <a:tr h="396240">
                <a:tc>
                  <a:txBody>
                    <a:bodyPr/>
                    <a:lstStyle/>
                    <a:p>
                      <a:r>
                        <a:rPr kumimoji="1" lang="ja-JP" altLang="en-US" sz="1000" dirty="0"/>
                        <a:t>土砂災害</a:t>
                      </a:r>
                    </a:p>
                  </a:txBody>
                  <a:tcPr anchor="ct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93</a:t>
                      </a:r>
                      <a:r>
                        <a:rPr lang="ja-JP" altLang="en-US" sz="900" b="0" i="0" u="none" strike="noStrike" dirty="0">
                          <a:solidFill>
                            <a:srgbClr val="000000"/>
                          </a:solidFill>
                          <a:effectLst/>
                          <a:latin typeface="メイリオ" panose="020B0604030504040204" pitchFamily="50" charset="-128"/>
                          <a:ea typeface="+mn-ea"/>
                        </a:rPr>
                        <a:t>棟</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1366873984"/>
                  </a:ext>
                </a:extLst>
              </a:tr>
            </a:tbl>
          </a:graphicData>
        </a:graphic>
      </p:graphicFrame>
      <p:graphicFrame>
        <p:nvGraphicFramePr>
          <p:cNvPr id="13" name="表 12">
            <a:extLst>
              <a:ext uri="{FF2B5EF4-FFF2-40B4-BE49-F238E27FC236}">
                <a16:creationId xmlns:a16="http://schemas.microsoft.com/office/drawing/2014/main" id="{AEB784F4-E985-4AEE-B8BB-1A8532F44F24}"/>
              </a:ext>
            </a:extLst>
          </p:cNvPr>
          <p:cNvGraphicFramePr>
            <a:graphicFrameLocks noGrp="1"/>
          </p:cNvGraphicFramePr>
          <p:nvPr>
            <p:extLst>
              <p:ext uri="{D42A27DB-BD31-4B8C-83A1-F6EECF244321}">
                <p14:modId xmlns:p14="http://schemas.microsoft.com/office/powerpoint/2010/main" val="3977485002"/>
              </p:ext>
            </p:extLst>
          </p:nvPr>
        </p:nvGraphicFramePr>
        <p:xfrm>
          <a:off x="4839723" y="5008213"/>
          <a:ext cx="1008000" cy="1432560"/>
        </p:xfrm>
        <a:graphic>
          <a:graphicData uri="http://schemas.openxmlformats.org/drawingml/2006/table">
            <a:tbl>
              <a:tblPr bandRow="1">
                <a:tableStyleId>{5C22544A-7EE6-4342-B048-85BDC9FD1C3A}</a:tableStyleId>
              </a:tblPr>
              <a:tblGrid>
                <a:gridCol w="468000">
                  <a:extLst>
                    <a:ext uri="{9D8B030D-6E8A-4147-A177-3AD203B41FA5}">
                      <a16:colId xmlns:a16="http://schemas.microsoft.com/office/drawing/2014/main" val="4201106756"/>
                    </a:ext>
                  </a:extLst>
                </a:gridCol>
                <a:gridCol w="540000">
                  <a:extLst>
                    <a:ext uri="{9D8B030D-6E8A-4147-A177-3AD203B41FA5}">
                      <a16:colId xmlns:a16="http://schemas.microsoft.com/office/drawing/2014/main" val="4047404876"/>
                    </a:ext>
                  </a:extLst>
                </a:gridCol>
              </a:tblGrid>
              <a:tr h="0">
                <a:tc>
                  <a:txBody>
                    <a:bodyPr/>
                    <a:lstStyle/>
                    <a:p>
                      <a:r>
                        <a:rPr kumimoji="1" lang="ja-JP" altLang="en-US" sz="1000" dirty="0"/>
                        <a:t>揺れ</a:t>
                      </a:r>
                    </a:p>
                  </a:txBody>
                  <a:tcPr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3,463</a:t>
                      </a:r>
                      <a:r>
                        <a:rPr kumimoji="1" lang="ja-JP" altLang="en-US" sz="900" dirty="0"/>
                        <a:t>人</a:t>
                      </a:r>
                    </a:p>
                  </a:txBody>
                  <a:tcPr marL="9525" marR="9525" marT="9525" marB="0" anchor="ctr"/>
                </a:tc>
                <a:extLst>
                  <a:ext uri="{0D108BD9-81ED-4DB2-BD59-A6C34878D82A}">
                    <a16:rowId xmlns:a16="http://schemas.microsoft.com/office/drawing/2014/main" val="4085975292"/>
                  </a:ext>
                </a:extLst>
              </a:tr>
              <a:tr h="0">
                <a:tc>
                  <a:txBody>
                    <a:bodyPr/>
                    <a:lstStyle/>
                    <a:p>
                      <a:r>
                        <a:rPr kumimoji="1" lang="ja-JP" altLang="en-US" sz="1000" dirty="0"/>
                        <a:t>火災</a:t>
                      </a:r>
                    </a:p>
                  </a:txBody>
                  <a:tcPr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237</a:t>
                      </a:r>
                      <a:r>
                        <a:rPr kumimoji="1" lang="ja-JP" altLang="en-US" sz="900" dirty="0"/>
                        <a:t>人</a:t>
                      </a:r>
                    </a:p>
                  </a:txBody>
                  <a:tcPr marL="9525" marR="9525" marT="9525" marB="0" anchor="ctr"/>
                </a:tc>
                <a:extLst>
                  <a:ext uri="{0D108BD9-81ED-4DB2-BD59-A6C34878D82A}">
                    <a16:rowId xmlns:a16="http://schemas.microsoft.com/office/drawing/2014/main" val="2690972112"/>
                  </a:ext>
                </a:extLst>
              </a:tr>
              <a:tr h="0">
                <a:tc>
                  <a:txBody>
                    <a:bodyPr/>
                    <a:lstStyle/>
                    <a:p>
                      <a:r>
                        <a:rPr kumimoji="1" lang="ja-JP" altLang="en-US" sz="1000" dirty="0"/>
                        <a:t>家具の転倒等</a:t>
                      </a:r>
                    </a:p>
                  </a:txBody>
                  <a:tcPr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135</a:t>
                      </a:r>
                      <a:r>
                        <a:rPr kumimoji="1" lang="ja-JP" altLang="en-US" sz="900" dirty="0"/>
                        <a:t>人</a:t>
                      </a:r>
                    </a:p>
                  </a:txBody>
                  <a:tcPr marL="9525" marR="9525" marT="9525" marB="0" anchor="ctr"/>
                </a:tc>
                <a:extLst>
                  <a:ext uri="{0D108BD9-81ED-4DB2-BD59-A6C34878D82A}">
                    <a16:rowId xmlns:a16="http://schemas.microsoft.com/office/drawing/2014/main" val="4036675374"/>
                  </a:ext>
                </a:extLst>
              </a:tr>
              <a:tr h="0">
                <a:tc>
                  <a:txBody>
                    <a:bodyPr/>
                    <a:lstStyle/>
                    <a:p>
                      <a:r>
                        <a:rPr kumimoji="1" lang="ja-JP" altLang="en-US" sz="1000" dirty="0"/>
                        <a:t>土砂災害</a:t>
                      </a:r>
                    </a:p>
                  </a:txBody>
                  <a:tcPr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8</a:t>
                      </a:r>
                      <a:r>
                        <a:rPr kumimoji="1" lang="ja-JP" altLang="en-US" sz="900" dirty="0"/>
                        <a:t>人</a:t>
                      </a:r>
                    </a:p>
                  </a:txBody>
                  <a:tcPr marL="9525" marR="9525" marT="9525" marB="0" anchor="ctr"/>
                </a:tc>
                <a:extLst>
                  <a:ext uri="{0D108BD9-81ED-4DB2-BD59-A6C34878D82A}">
                    <a16:rowId xmlns:a16="http://schemas.microsoft.com/office/drawing/2014/main" val="1366873984"/>
                  </a:ext>
                </a:extLst>
              </a:tr>
            </a:tbl>
          </a:graphicData>
        </a:graphic>
      </p:graphicFrame>
      <p:graphicFrame>
        <p:nvGraphicFramePr>
          <p:cNvPr id="14" name="表 13">
            <a:extLst>
              <a:ext uri="{FF2B5EF4-FFF2-40B4-BE49-F238E27FC236}">
                <a16:creationId xmlns:a16="http://schemas.microsoft.com/office/drawing/2014/main" id="{A199AC85-CD6B-FF78-A18E-D139A2FFD052}"/>
              </a:ext>
            </a:extLst>
          </p:cNvPr>
          <p:cNvGraphicFramePr>
            <a:graphicFrameLocks noGrp="1"/>
          </p:cNvGraphicFramePr>
          <p:nvPr>
            <p:extLst>
              <p:ext uri="{D42A27DB-BD31-4B8C-83A1-F6EECF244321}">
                <p14:modId xmlns:p14="http://schemas.microsoft.com/office/powerpoint/2010/main" val="2185729362"/>
              </p:ext>
            </p:extLst>
          </p:nvPr>
        </p:nvGraphicFramePr>
        <p:xfrm>
          <a:off x="428858" y="5008213"/>
          <a:ext cx="1008000" cy="1432560"/>
        </p:xfrm>
        <a:graphic>
          <a:graphicData uri="http://schemas.openxmlformats.org/drawingml/2006/table">
            <a:tbl>
              <a:tblPr bandRow="1">
                <a:tableStyleId>{5C22544A-7EE6-4342-B048-85BDC9FD1C3A}</a:tableStyleId>
              </a:tblPr>
              <a:tblGrid>
                <a:gridCol w="468000">
                  <a:extLst>
                    <a:ext uri="{9D8B030D-6E8A-4147-A177-3AD203B41FA5}">
                      <a16:colId xmlns:a16="http://schemas.microsoft.com/office/drawing/2014/main" val="4201106756"/>
                    </a:ext>
                  </a:extLst>
                </a:gridCol>
                <a:gridCol w="540000">
                  <a:extLst>
                    <a:ext uri="{9D8B030D-6E8A-4147-A177-3AD203B41FA5}">
                      <a16:colId xmlns:a16="http://schemas.microsoft.com/office/drawing/2014/main" val="4047404876"/>
                    </a:ext>
                  </a:extLst>
                </a:gridCol>
              </a:tblGrid>
              <a:tr h="0">
                <a:tc>
                  <a:txBody>
                    <a:bodyPr/>
                    <a:lstStyle/>
                    <a:p>
                      <a:r>
                        <a:rPr kumimoji="1" lang="ja-JP" altLang="en-US" sz="1000" dirty="0"/>
                        <a:t>揺れ</a:t>
                      </a:r>
                    </a:p>
                  </a:txBody>
                  <a:tcPr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2,811</a:t>
                      </a:r>
                      <a:r>
                        <a:rPr kumimoji="1" lang="ja-JP" altLang="en-US" sz="900" dirty="0"/>
                        <a:t>人</a:t>
                      </a:r>
                    </a:p>
                  </a:txBody>
                  <a:tcPr marL="9525" marR="9525" marT="9525" marB="0" anchor="ctr"/>
                </a:tc>
                <a:extLst>
                  <a:ext uri="{0D108BD9-81ED-4DB2-BD59-A6C34878D82A}">
                    <a16:rowId xmlns:a16="http://schemas.microsoft.com/office/drawing/2014/main" val="4085975292"/>
                  </a:ext>
                </a:extLst>
              </a:tr>
              <a:tr h="0">
                <a:tc>
                  <a:txBody>
                    <a:bodyPr/>
                    <a:lstStyle/>
                    <a:p>
                      <a:r>
                        <a:rPr kumimoji="1" lang="ja-JP" altLang="en-US" sz="1000" dirty="0"/>
                        <a:t>火災</a:t>
                      </a:r>
                    </a:p>
                  </a:txBody>
                  <a:tcPr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121</a:t>
                      </a:r>
                      <a:r>
                        <a:rPr kumimoji="1" lang="ja-JP" altLang="en-US" sz="900" dirty="0"/>
                        <a:t>人</a:t>
                      </a:r>
                    </a:p>
                  </a:txBody>
                  <a:tcPr marL="9525" marR="9525" marT="9525" marB="0" anchor="ctr"/>
                </a:tc>
                <a:extLst>
                  <a:ext uri="{0D108BD9-81ED-4DB2-BD59-A6C34878D82A}">
                    <a16:rowId xmlns:a16="http://schemas.microsoft.com/office/drawing/2014/main" val="2690972112"/>
                  </a:ext>
                </a:extLst>
              </a:tr>
              <a:tr h="0">
                <a:tc>
                  <a:txBody>
                    <a:bodyPr/>
                    <a:lstStyle/>
                    <a:p>
                      <a:r>
                        <a:rPr kumimoji="1" lang="ja-JP" altLang="en-US" sz="1000" dirty="0"/>
                        <a:t>家具の転倒等</a:t>
                      </a:r>
                    </a:p>
                  </a:txBody>
                  <a:tcPr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76</a:t>
                      </a:r>
                      <a:r>
                        <a:rPr kumimoji="1" lang="ja-JP" altLang="en-US" sz="900" dirty="0"/>
                        <a:t>人</a:t>
                      </a:r>
                    </a:p>
                  </a:txBody>
                  <a:tcPr marL="9525" marR="9525" marT="9525" marB="0" anchor="ctr"/>
                </a:tc>
                <a:extLst>
                  <a:ext uri="{0D108BD9-81ED-4DB2-BD59-A6C34878D82A}">
                    <a16:rowId xmlns:a16="http://schemas.microsoft.com/office/drawing/2014/main" val="4036675374"/>
                  </a:ext>
                </a:extLst>
              </a:tr>
              <a:tr h="0">
                <a:tc>
                  <a:txBody>
                    <a:bodyPr/>
                    <a:lstStyle/>
                    <a:p>
                      <a:r>
                        <a:rPr kumimoji="1" lang="ja-JP" altLang="en-US" sz="1000" dirty="0"/>
                        <a:t>土砂災害</a:t>
                      </a:r>
                    </a:p>
                  </a:txBody>
                  <a:tcPr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11</a:t>
                      </a:r>
                      <a:r>
                        <a:rPr kumimoji="1" lang="ja-JP" altLang="en-US" sz="900" dirty="0"/>
                        <a:t>人</a:t>
                      </a:r>
                    </a:p>
                  </a:txBody>
                  <a:tcPr marL="9525" marR="9525" marT="9525" marB="0" anchor="ctr"/>
                </a:tc>
                <a:extLst>
                  <a:ext uri="{0D108BD9-81ED-4DB2-BD59-A6C34878D82A}">
                    <a16:rowId xmlns:a16="http://schemas.microsoft.com/office/drawing/2014/main" val="1366873984"/>
                  </a:ext>
                </a:extLst>
              </a:tr>
            </a:tbl>
          </a:graphicData>
        </a:graphic>
      </p:graphicFrame>
    </p:spTree>
    <p:extLst>
      <p:ext uri="{BB962C8B-B14F-4D97-AF65-F5344CB8AC3E}">
        <p14:creationId xmlns:p14="http://schemas.microsoft.com/office/powerpoint/2010/main" val="3256373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2F2E51E6-1777-B06E-81FF-A543182897DE}"/>
              </a:ext>
            </a:extLst>
          </p:cNvPr>
          <p:cNvSpPr/>
          <p:nvPr/>
        </p:nvSpPr>
        <p:spPr>
          <a:xfrm>
            <a:off x="4895789" y="1335939"/>
            <a:ext cx="3889948" cy="459857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9647FDE5-9E9D-9A8D-2E2B-14EA3D7C29F9}"/>
              </a:ext>
            </a:extLst>
          </p:cNvPr>
          <p:cNvSpPr/>
          <p:nvPr/>
        </p:nvSpPr>
        <p:spPr>
          <a:xfrm>
            <a:off x="682050" y="1348254"/>
            <a:ext cx="3889948" cy="4586264"/>
          </a:xfrm>
          <a:prstGeom prst="rect">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49797170-5E82-DD69-99CC-B04AEDA6C196}"/>
              </a:ext>
            </a:extLst>
          </p:cNvPr>
          <p:cNvSpPr>
            <a:spLocks noGrp="1"/>
          </p:cNvSpPr>
          <p:nvPr>
            <p:ph type="title"/>
          </p:nvPr>
        </p:nvSpPr>
        <p:spPr>
          <a:xfrm>
            <a:off x="-1" y="1"/>
            <a:ext cx="9143999" cy="480850"/>
          </a:xfrm>
        </p:spPr>
        <p:txBody>
          <a:bodyPr/>
          <a:lstStyle/>
          <a:p>
            <a:pPr algn="ctr"/>
            <a:r>
              <a:rPr lang="ja-JP" altLang="en-US" sz="2400" dirty="0"/>
              <a:t>５</a:t>
            </a:r>
            <a:r>
              <a:rPr lang="en-US" altLang="ja-JP" sz="2400" dirty="0"/>
              <a:t>-</a:t>
            </a:r>
            <a:r>
              <a:rPr lang="ja-JP" altLang="en-US" sz="2400" dirty="0"/>
              <a:t>２．</a:t>
            </a:r>
            <a:r>
              <a:rPr kumimoji="1" lang="ja-JP" altLang="en-US" dirty="0"/>
              <a:t>建物の耐震化による被害低減効果</a:t>
            </a:r>
          </a:p>
        </p:txBody>
      </p:sp>
      <p:sp>
        <p:nvSpPr>
          <p:cNvPr id="11" name="テキスト ボックス 10">
            <a:extLst>
              <a:ext uri="{FF2B5EF4-FFF2-40B4-BE49-F238E27FC236}">
                <a16:creationId xmlns:a16="http://schemas.microsoft.com/office/drawing/2014/main" id="{92AA21F1-17D7-8DD3-5FCC-A2B1E6240589}"/>
              </a:ext>
            </a:extLst>
          </p:cNvPr>
          <p:cNvSpPr txBox="1"/>
          <p:nvPr/>
        </p:nvSpPr>
        <p:spPr>
          <a:xfrm>
            <a:off x="0" y="439418"/>
            <a:ext cx="9047295" cy="923330"/>
          </a:xfrm>
          <a:prstGeom prst="rect">
            <a:avLst/>
          </a:prstGeom>
          <a:noFill/>
        </p:spPr>
        <p:txBody>
          <a:bodyPr wrap="square" rtlCol="0">
            <a:spAutoFit/>
          </a:bodyPr>
          <a:lstStyle/>
          <a:p>
            <a:pPr marL="361950" indent="-361950"/>
            <a:r>
              <a:rPr kumimoji="1" lang="ja-JP" altLang="en-US" dirty="0"/>
              <a:t>〇　建物の耐震化</a:t>
            </a:r>
            <a:r>
              <a:rPr kumimoji="1" lang="en-US" altLang="ja-JP" baseline="30000" dirty="0"/>
              <a:t>※</a:t>
            </a:r>
            <a:r>
              <a:rPr kumimoji="1" lang="ja-JP" altLang="en-US" dirty="0"/>
              <a:t>により建物被害</a:t>
            </a:r>
            <a:r>
              <a:rPr lang="ja-JP" altLang="en-US" dirty="0"/>
              <a:t>（全壊棟数）</a:t>
            </a:r>
            <a:r>
              <a:rPr kumimoji="1" lang="ja-JP" altLang="en-US" dirty="0"/>
              <a:t>を</a:t>
            </a:r>
            <a:r>
              <a:rPr kumimoji="1" lang="ja-JP" altLang="en-US" u="sng" dirty="0">
                <a:solidFill>
                  <a:srgbClr val="FF0000"/>
                </a:solidFill>
              </a:rPr>
              <a:t>大幅に低減</a:t>
            </a:r>
            <a:r>
              <a:rPr kumimoji="1" lang="ja-JP" altLang="en-US" dirty="0"/>
              <a:t>することができ、それにより</a:t>
            </a: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建物被害に伴う</a:t>
            </a:r>
            <a:r>
              <a:rPr kumimoji="1" lang="ja-JP" altLang="en-US" sz="1800" b="0" i="0" u="sng" strike="noStrike" kern="1200" cap="none" spc="0" normalizeH="0" baseline="0" noProof="0" dirty="0">
                <a:ln>
                  <a:noFill/>
                </a:ln>
                <a:solidFill>
                  <a:srgbClr val="FF0000"/>
                </a:solidFill>
                <a:effectLst/>
                <a:uLnTx/>
                <a:uFillTx/>
                <a:latin typeface="Calibri" pitchFamily="34" charset="0"/>
                <a:ea typeface="ＭＳ Ｐゴシック" charset="-128"/>
                <a:cs typeface="+mn-cs"/>
              </a:rPr>
              <a:t>死者発生をゼロ</a:t>
            </a: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に近づけることができます。</a:t>
            </a:r>
            <a:endParaRPr kumimoji="1" lang="en-US" altLang="ja-JP" dirty="0"/>
          </a:p>
          <a:p>
            <a:r>
              <a:rPr lang="ja-JP" altLang="en-US" dirty="0"/>
              <a:t>　　　　　耐震診断により自宅の状況を把握し、必要に応じて耐震改修を行いましょう。</a:t>
            </a:r>
            <a:endParaRPr kumimoji="1" lang="ja-JP" altLang="en-US" dirty="0"/>
          </a:p>
        </p:txBody>
      </p:sp>
      <p:sp>
        <p:nvSpPr>
          <p:cNvPr id="4" name="テキスト ボックス 3">
            <a:extLst>
              <a:ext uri="{FF2B5EF4-FFF2-40B4-BE49-F238E27FC236}">
                <a16:creationId xmlns:a16="http://schemas.microsoft.com/office/drawing/2014/main" id="{F0585E58-A413-D44F-9CDE-198D4C7ED55C}"/>
              </a:ext>
            </a:extLst>
          </p:cNvPr>
          <p:cNvSpPr txBox="1"/>
          <p:nvPr/>
        </p:nvSpPr>
        <p:spPr>
          <a:xfrm>
            <a:off x="-1" y="5914057"/>
            <a:ext cx="9144000" cy="646331"/>
          </a:xfrm>
          <a:prstGeom prst="rect">
            <a:avLst/>
          </a:prstGeom>
          <a:noFill/>
        </p:spPr>
        <p:txBody>
          <a:bodyPr wrap="square" rtlCol="0">
            <a:spAutoFit/>
          </a:bodyPr>
          <a:lstStyle/>
          <a:p>
            <a:pPr marL="179388" indent="-179388" algn="just"/>
            <a:r>
              <a:rPr kumimoji="1" lang="en-US" altLang="ja-JP" sz="900" dirty="0"/>
              <a:t>※</a:t>
            </a:r>
            <a:r>
              <a:rPr kumimoji="1" lang="ja-JP" altLang="en-US" sz="900" dirty="0"/>
              <a:t>建物の耐震化とは、建物について新耐震基準を満たすようにすることであり、既存の建物の耐震補強や古い建物の建て替え等を行うことです。なお、この新耐震基準とは、昭和</a:t>
            </a:r>
            <a:r>
              <a:rPr kumimoji="1" lang="en-US" altLang="ja-JP" sz="900" dirty="0">
                <a:latin typeface="+mn-lt"/>
              </a:rPr>
              <a:t>56</a:t>
            </a:r>
            <a:r>
              <a:rPr kumimoji="1" lang="ja-JP" altLang="en-US" sz="900" dirty="0">
                <a:latin typeface="+mn-lt"/>
              </a:rPr>
              <a:t>（</a:t>
            </a:r>
            <a:r>
              <a:rPr kumimoji="1" lang="en-US" altLang="ja-JP" sz="900" dirty="0">
                <a:latin typeface="+mn-lt"/>
              </a:rPr>
              <a:t>1981</a:t>
            </a:r>
            <a:r>
              <a:rPr kumimoji="1" lang="ja-JP" altLang="en-US" sz="900" dirty="0">
                <a:latin typeface="+mn-lt"/>
              </a:rPr>
              <a:t>）年</a:t>
            </a:r>
            <a:r>
              <a:rPr kumimoji="1" lang="en-US" altLang="ja-JP" sz="900" dirty="0">
                <a:latin typeface="+mn-lt"/>
              </a:rPr>
              <a:t>6</a:t>
            </a:r>
            <a:r>
              <a:rPr kumimoji="1" lang="ja-JP" altLang="en-US" sz="900" dirty="0">
                <a:latin typeface="+mn-lt"/>
              </a:rPr>
              <a:t>月</a:t>
            </a:r>
            <a:r>
              <a:rPr kumimoji="1" lang="en-US" altLang="ja-JP" sz="900" dirty="0">
                <a:latin typeface="+mn-lt"/>
              </a:rPr>
              <a:t>1</a:t>
            </a:r>
            <a:r>
              <a:rPr kumimoji="1" lang="ja-JP" altLang="en-US" sz="900" dirty="0">
                <a:latin typeface="+mn-lt"/>
              </a:rPr>
              <a:t>日</a:t>
            </a:r>
            <a:r>
              <a:rPr kumimoji="1" lang="ja-JP" altLang="en-US" sz="900" dirty="0"/>
              <a:t>から施行された建築基準法に基づく耐震基準</a:t>
            </a:r>
            <a:r>
              <a:rPr lang="ja-JP" altLang="en-US" sz="900" dirty="0"/>
              <a:t>のことであり、</a:t>
            </a:r>
            <a:r>
              <a:rPr kumimoji="1" lang="ja-JP" altLang="en-US" sz="900" dirty="0"/>
              <a:t>木造住宅については、震度</a:t>
            </a:r>
            <a:r>
              <a:rPr kumimoji="1" lang="en-US" altLang="ja-JP" sz="900" dirty="0"/>
              <a:t>6</a:t>
            </a:r>
            <a:r>
              <a:rPr kumimoji="1" lang="ja-JP" altLang="en-US" sz="900" dirty="0"/>
              <a:t>強から</a:t>
            </a:r>
            <a:r>
              <a:rPr kumimoji="1" lang="en-US" altLang="ja-JP" sz="900" dirty="0"/>
              <a:t>7</a:t>
            </a:r>
            <a:r>
              <a:rPr kumimoji="1" lang="ja-JP" altLang="en-US" sz="900" dirty="0"/>
              <a:t>の大地震であっても倒壊・崩壊するおそれがないことと定められています。（国土交通省：建築基準法の耐震基準の概要より）</a:t>
            </a:r>
            <a:endParaRPr kumimoji="1" lang="en-US" altLang="ja-JP" sz="900" dirty="0"/>
          </a:p>
          <a:p>
            <a:pPr marL="179388" indent="-179388" algn="just"/>
            <a:r>
              <a:rPr lang="en-US" altLang="ja-JP" sz="900" dirty="0"/>
              <a:t>※</a:t>
            </a:r>
            <a:r>
              <a:rPr kumimoji="1" lang="ja-JP" altLang="en-US" sz="900" dirty="0"/>
              <a:t>本想定では、新耐震基準の建物では</a:t>
            </a:r>
            <a:r>
              <a:rPr lang="ja-JP" altLang="en-US" sz="900" dirty="0"/>
              <a:t>人命にかかわるような</a:t>
            </a:r>
            <a:r>
              <a:rPr kumimoji="1" lang="ja-JP" altLang="en-US" sz="900" dirty="0"/>
              <a:t>致命的な破壊には至らず、</a:t>
            </a:r>
            <a:r>
              <a:rPr lang="ja-JP" altLang="en-US" sz="900" dirty="0"/>
              <a:t>例え被害を受けた</a:t>
            </a:r>
            <a:r>
              <a:rPr kumimoji="1" lang="ja-JP" altLang="en-US" sz="900" dirty="0"/>
              <a:t>としても時間的猶予などがあることから、死者は発生しないとみなしています。</a:t>
            </a:r>
            <a:r>
              <a:rPr lang="ja-JP" altLang="en-US" sz="900" dirty="0"/>
              <a:t>　</a:t>
            </a:r>
            <a:endParaRPr kumimoji="1" lang="ja-JP" altLang="en-US" sz="900" dirty="0"/>
          </a:p>
        </p:txBody>
      </p:sp>
      <p:grpSp>
        <p:nvGrpSpPr>
          <p:cNvPr id="10" name="グループ化 9">
            <a:extLst>
              <a:ext uri="{FF2B5EF4-FFF2-40B4-BE49-F238E27FC236}">
                <a16:creationId xmlns:a16="http://schemas.microsoft.com/office/drawing/2014/main" id="{1748872F-7E28-48A6-BDF8-D96629755745}"/>
              </a:ext>
            </a:extLst>
          </p:cNvPr>
          <p:cNvGrpSpPr/>
          <p:nvPr/>
        </p:nvGrpSpPr>
        <p:grpSpPr>
          <a:xfrm>
            <a:off x="890606" y="1628628"/>
            <a:ext cx="7718625" cy="4283029"/>
            <a:chOff x="890606" y="1366928"/>
            <a:chExt cx="7718625" cy="4283029"/>
          </a:xfrm>
        </p:grpSpPr>
        <p:pic>
          <p:nvPicPr>
            <p:cNvPr id="16" name="図 15">
              <a:extLst>
                <a:ext uri="{FF2B5EF4-FFF2-40B4-BE49-F238E27FC236}">
                  <a16:creationId xmlns:a16="http://schemas.microsoft.com/office/drawing/2014/main" id="{84AA5F74-3089-33DF-CD6E-F36E7102F4CC}"/>
                </a:ext>
              </a:extLst>
            </p:cNvPr>
            <p:cNvPicPr>
              <a:picLocks noChangeAspect="1"/>
            </p:cNvPicPr>
            <p:nvPr/>
          </p:nvPicPr>
          <p:blipFill>
            <a:blip r:embed="rId2"/>
            <a:stretch>
              <a:fillRect/>
            </a:stretch>
          </p:blipFill>
          <p:spPr>
            <a:xfrm>
              <a:off x="5088701" y="1378206"/>
              <a:ext cx="2534936" cy="2125250"/>
            </a:xfrm>
            <a:prstGeom prst="rect">
              <a:avLst/>
            </a:prstGeom>
          </p:spPr>
        </p:pic>
        <p:pic>
          <p:nvPicPr>
            <p:cNvPr id="15" name="図 14">
              <a:extLst>
                <a:ext uri="{FF2B5EF4-FFF2-40B4-BE49-F238E27FC236}">
                  <a16:creationId xmlns:a16="http://schemas.microsoft.com/office/drawing/2014/main" id="{1874B18B-ECFC-3997-0250-854AE898194C}"/>
                </a:ext>
              </a:extLst>
            </p:cNvPr>
            <p:cNvPicPr>
              <a:picLocks noChangeAspect="1"/>
            </p:cNvPicPr>
            <p:nvPr/>
          </p:nvPicPr>
          <p:blipFill>
            <a:blip r:embed="rId3"/>
            <a:stretch>
              <a:fillRect/>
            </a:stretch>
          </p:blipFill>
          <p:spPr>
            <a:xfrm>
              <a:off x="908718" y="1366928"/>
              <a:ext cx="2505673" cy="2128908"/>
            </a:xfrm>
            <a:prstGeom prst="rect">
              <a:avLst/>
            </a:prstGeom>
          </p:spPr>
        </p:pic>
        <p:sp>
          <p:nvSpPr>
            <p:cNvPr id="9" name="矢印: 下 8">
              <a:extLst>
                <a:ext uri="{FF2B5EF4-FFF2-40B4-BE49-F238E27FC236}">
                  <a16:creationId xmlns:a16="http://schemas.microsoft.com/office/drawing/2014/main" id="{15BD4BE5-7D40-5E80-D494-A1426CECC569}"/>
                </a:ext>
              </a:extLst>
            </p:cNvPr>
            <p:cNvSpPr/>
            <p:nvPr/>
          </p:nvSpPr>
          <p:spPr>
            <a:xfrm rot="19720422">
              <a:off x="2282357" y="1783412"/>
              <a:ext cx="377923" cy="1215371"/>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EE36BBA1-405E-8B95-A459-5F29185C8BA3}"/>
                </a:ext>
              </a:extLst>
            </p:cNvPr>
            <p:cNvSpPr txBox="1"/>
            <p:nvPr/>
          </p:nvSpPr>
          <p:spPr>
            <a:xfrm>
              <a:off x="2787245" y="1899985"/>
              <a:ext cx="1573097" cy="584775"/>
            </a:xfrm>
            <a:prstGeom prst="rect">
              <a:avLst/>
            </a:prstGeom>
            <a:solidFill>
              <a:schemeClr val="bg1"/>
            </a:solidFill>
            <a:ln w="19050">
              <a:solidFill>
                <a:srgbClr val="33CC33"/>
              </a:solidFill>
            </a:ln>
          </p:spPr>
          <p:txBody>
            <a:bodyPr wrap="square" rtlCol="0">
              <a:spAutoFit/>
            </a:bodyPr>
            <a:lstStyle/>
            <a:p>
              <a:pPr algn="ctr"/>
              <a:r>
                <a:rPr lang="ja-JP" altLang="en-US" sz="1600" dirty="0">
                  <a:solidFill>
                    <a:srgbClr val="FF0000"/>
                  </a:solidFill>
                </a:rPr>
                <a:t>建物全壊棟数</a:t>
              </a:r>
              <a:r>
                <a:rPr kumimoji="1" lang="en-US" altLang="ja-JP" sz="1600" dirty="0">
                  <a:solidFill>
                    <a:srgbClr val="FF0000"/>
                  </a:solidFill>
                </a:rPr>
                <a:t>85%</a:t>
              </a:r>
              <a:r>
                <a:rPr kumimoji="1" lang="ja-JP" altLang="en-US" sz="1600" dirty="0">
                  <a:solidFill>
                    <a:srgbClr val="FF0000"/>
                  </a:solidFill>
                </a:rPr>
                <a:t>減</a:t>
              </a:r>
            </a:p>
          </p:txBody>
        </p:sp>
        <p:sp>
          <p:nvSpPr>
            <p:cNvPr id="14" name="テキスト ボックス 13">
              <a:extLst>
                <a:ext uri="{FF2B5EF4-FFF2-40B4-BE49-F238E27FC236}">
                  <a16:creationId xmlns:a16="http://schemas.microsoft.com/office/drawing/2014/main" id="{BF49FD9E-A785-14A9-D38F-8F8CDCCF0D0B}"/>
                </a:ext>
              </a:extLst>
            </p:cNvPr>
            <p:cNvSpPr txBox="1"/>
            <p:nvPr/>
          </p:nvSpPr>
          <p:spPr>
            <a:xfrm>
              <a:off x="7148899" y="1861468"/>
              <a:ext cx="1460332" cy="584775"/>
            </a:xfrm>
            <a:prstGeom prst="rect">
              <a:avLst/>
            </a:prstGeom>
            <a:solidFill>
              <a:schemeClr val="bg1"/>
            </a:solidFill>
            <a:ln w="19050">
              <a:solidFill>
                <a:srgbClr val="33CC33"/>
              </a:solidFill>
            </a:ln>
          </p:spPr>
          <p:txBody>
            <a:bodyPr wrap="square" rtlCol="0">
              <a:spAutoFit/>
            </a:bodyPr>
            <a:lstStyle/>
            <a:p>
              <a:pPr algn="ctr"/>
              <a:r>
                <a:rPr lang="ja-JP" altLang="en-US" sz="1600" dirty="0">
                  <a:solidFill>
                    <a:srgbClr val="FF0000"/>
                  </a:solidFill>
                </a:rPr>
                <a:t>建物全壊棟数</a:t>
              </a:r>
              <a:r>
                <a:rPr kumimoji="1" lang="en-US" altLang="ja-JP" sz="1600" dirty="0">
                  <a:solidFill>
                    <a:srgbClr val="FF0000"/>
                  </a:solidFill>
                </a:rPr>
                <a:t> 64%</a:t>
              </a:r>
              <a:r>
                <a:rPr kumimoji="1" lang="ja-JP" altLang="en-US" sz="1600" dirty="0">
                  <a:solidFill>
                    <a:srgbClr val="FF0000"/>
                  </a:solidFill>
                </a:rPr>
                <a:t>減</a:t>
              </a:r>
            </a:p>
          </p:txBody>
        </p:sp>
        <p:pic>
          <p:nvPicPr>
            <p:cNvPr id="3" name="図 2">
              <a:extLst>
                <a:ext uri="{FF2B5EF4-FFF2-40B4-BE49-F238E27FC236}">
                  <a16:creationId xmlns:a16="http://schemas.microsoft.com/office/drawing/2014/main" id="{1DCB305F-081B-1FA6-8395-4F75CE42D939}"/>
                </a:ext>
              </a:extLst>
            </p:cNvPr>
            <p:cNvPicPr>
              <a:picLocks noChangeAspect="1"/>
            </p:cNvPicPr>
            <p:nvPr/>
          </p:nvPicPr>
          <p:blipFill>
            <a:blip r:embed="rId4"/>
            <a:stretch>
              <a:fillRect/>
            </a:stretch>
          </p:blipFill>
          <p:spPr>
            <a:xfrm>
              <a:off x="890606" y="3524707"/>
              <a:ext cx="2528784" cy="2117630"/>
            </a:xfrm>
            <a:prstGeom prst="rect">
              <a:avLst/>
            </a:prstGeom>
          </p:spPr>
        </p:pic>
        <p:pic>
          <p:nvPicPr>
            <p:cNvPr id="6" name="図 5">
              <a:extLst>
                <a:ext uri="{FF2B5EF4-FFF2-40B4-BE49-F238E27FC236}">
                  <a16:creationId xmlns:a16="http://schemas.microsoft.com/office/drawing/2014/main" id="{4C156335-99BE-E046-3B0C-0A4B7BC529D2}"/>
                </a:ext>
              </a:extLst>
            </p:cNvPr>
            <p:cNvPicPr>
              <a:picLocks noChangeAspect="1"/>
            </p:cNvPicPr>
            <p:nvPr/>
          </p:nvPicPr>
          <p:blipFill>
            <a:blip r:embed="rId5"/>
            <a:stretch>
              <a:fillRect/>
            </a:stretch>
          </p:blipFill>
          <p:spPr>
            <a:xfrm>
              <a:off x="5088701" y="3524707"/>
              <a:ext cx="2556884" cy="2125250"/>
            </a:xfrm>
            <a:prstGeom prst="rect">
              <a:avLst/>
            </a:prstGeom>
          </p:spPr>
        </p:pic>
        <p:sp>
          <p:nvSpPr>
            <p:cNvPr id="7" name="矢印: 下 6">
              <a:extLst>
                <a:ext uri="{FF2B5EF4-FFF2-40B4-BE49-F238E27FC236}">
                  <a16:creationId xmlns:a16="http://schemas.microsoft.com/office/drawing/2014/main" id="{2D08C6F6-ACE9-0768-E7EE-A04E887B108E}"/>
                </a:ext>
              </a:extLst>
            </p:cNvPr>
            <p:cNvSpPr/>
            <p:nvPr/>
          </p:nvSpPr>
          <p:spPr>
            <a:xfrm rot="19185620">
              <a:off x="6482413" y="1793846"/>
              <a:ext cx="377923" cy="926235"/>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矢印: 下 7">
              <a:extLst>
                <a:ext uri="{FF2B5EF4-FFF2-40B4-BE49-F238E27FC236}">
                  <a16:creationId xmlns:a16="http://schemas.microsoft.com/office/drawing/2014/main" id="{364AC2D2-848B-8043-827D-73CEE5DB139B}"/>
                </a:ext>
              </a:extLst>
            </p:cNvPr>
            <p:cNvSpPr/>
            <p:nvPr/>
          </p:nvSpPr>
          <p:spPr>
            <a:xfrm rot="20033134">
              <a:off x="2255240" y="4043406"/>
              <a:ext cx="377923" cy="1338583"/>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矢印: 下 16">
              <a:extLst>
                <a:ext uri="{FF2B5EF4-FFF2-40B4-BE49-F238E27FC236}">
                  <a16:creationId xmlns:a16="http://schemas.microsoft.com/office/drawing/2014/main" id="{F15D6689-398C-6193-29E8-3E4D3109E56F}"/>
                </a:ext>
              </a:extLst>
            </p:cNvPr>
            <p:cNvSpPr/>
            <p:nvPr/>
          </p:nvSpPr>
          <p:spPr>
            <a:xfrm rot="19839420">
              <a:off x="6482413" y="4081624"/>
              <a:ext cx="377923" cy="1338583"/>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B588853E-B78C-7936-F4AF-7830D19BBC72}"/>
                </a:ext>
              </a:extLst>
            </p:cNvPr>
            <p:cNvSpPr txBox="1"/>
            <p:nvPr/>
          </p:nvSpPr>
          <p:spPr>
            <a:xfrm>
              <a:off x="2797431" y="4059342"/>
              <a:ext cx="1031430" cy="584775"/>
            </a:xfrm>
            <a:prstGeom prst="rect">
              <a:avLst/>
            </a:prstGeom>
            <a:solidFill>
              <a:schemeClr val="bg1"/>
            </a:solidFill>
            <a:ln w="19050">
              <a:solidFill>
                <a:srgbClr val="33CC33"/>
              </a:solidFill>
            </a:ln>
          </p:spPr>
          <p:txBody>
            <a:bodyPr wrap="square" rtlCol="0">
              <a:spAutoFit/>
            </a:bodyPr>
            <a:lstStyle/>
            <a:p>
              <a:pPr algn="ctr"/>
              <a:r>
                <a:rPr lang="ja-JP" altLang="en-US" sz="1600" dirty="0">
                  <a:solidFill>
                    <a:srgbClr val="FF0000"/>
                  </a:solidFill>
                </a:rPr>
                <a:t>死者数</a:t>
              </a:r>
              <a:endParaRPr lang="en-US" altLang="ja-JP" sz="1600" dirty="0">
                <a:solidFill>
                  <a:srgbClr val="FF0000"/>
                </a:solidFill>
              </a:endParaRPr>
            </a:p>
            <a:p>
              <a:pPr algn="ctr"/>
              <a:r>
                <a:rPr lang="en-US" altLang="ja-JP" sz="1600" dirty="0">
                  <a:solidFill>
                    <a:srgbClr val="FF0000"/>
                  </a:solidFill>
                </a:rPr>
                <a:t>100</a:t>
              </a:r>
              <a:r>
                <a:rPr kumimoji="1" lang="en-US" altLang="ja-JP" sz="1600" dirty="0">
                  <a:solidFill>
                    <a:srgbClr val="FF0000"/>
                  </a:solidFill>
                </a:rPr>
                <a:t>%</a:t>
              </a:r>
              <a:r>
                <a:rPr kumimoji="1" lang="ja-JP" altLang="en-US" sz="1600" dirty="0">
                  <a:solidFill>
                    <a:srgbClr val="FF0000"/>
                  </a:solidFill>
                </a:rPr>
                <a:t>減</a:t>
              </a:r>
            </a:p>
          </p:txBody>
        </p:sp>
        <p:sp>
          <p:nvSpPr>
            <p:cNvPr id="19" name="テキスト ボックス 18">
              <a:extLst>
                <a:ext uri="{FF2B5EF4-FFF2-40B4-BE49-F238E27FC236}">
                  <a16:creationId xmlns:a16="http://schemas.microsoft.com/office/drawing/2014/main" id="{3368B42C-73B8-32FE-14F6-D9F8883F9995}"/>
                </a:ext>
              </a:extLst>
            </p:cNvPr>
            <p:cNvSpPr txBox="1"/>
            <p:nvPr/>
          </p:nvSpPr>
          <p:spPr>
            <a:xfrm>
              <a:off x="7018828" y="4082201"/>
              <a:ext cx="1031430" cy="584775"/>
            </a:xfrm>
            <a:prstGeom prst="rect">
              <a:avLst/>
            </a:prstGeom>
            <a:solidFill>
              <a:schemeClr val="bg1"/>
            </a:solidFill>
            <a:ln w="19050">
              <a:solidFill>
                <a:srgbClr val="33CC33"/>
              </a:solidFill>
            </a:ln>
          </p:spPr>
          <p:txBody>
            <a:bodyPr wrap="square" rtlCol="0">
              <a:spAutoFit/>
            </a:bodyPr>
            <a:lstStyle/>
            <a:p>
              <a:pPr algn="ctr"/>
              <a:r>
                <a:rPr lang="ja-JP" altLang="en-US" sz="1600" dirty="0">
                  <a:solidFill>
                    <a:srgbClr val="FF0000"/>
                  </a:solidFill>
                </a:rPr>
                <a:t>死者数</a:t>
              </a:r>
              <a:endParaRPr lang="en-US" altLang="ja-JP" sz="1600" dirty="0">
                <a:solidFill>
                  <a:srgbClr val="FF0000"/>
                </a:solidFill>
              </a:endParaRPr>
            </a:p>
            <a:p>
              <a:pPr algn="ctr"/>
              <a:r>
                <a:rPr lang="en-US" altLang="ja-JP" sz="1600" dirty="0">
                  <a:solidFill>
                    <a:srgbClr val="FF0000"/>
                  </a:solidFill>
                </a:rPr>
                <a:t>100</a:t>
              </a:r>
              <a:r>
                <a:rPr kumimoji="1" lang="en-US" altLang="ja-JP" sz="1600" dirty="0">
                  <a:solidFill>
                    <a:srgbClr val="FF0000"/>
                  </a:solidFill>
                </a:rPr>
                <a:t>%</a:t>
              </a:r>
              <a:r>
                <a:rPr kumimoji="1" lang="ja-JP" altLang="en-US" sz="1600" dirty="0">
                  <a:solidFill>
                    <a:srgbClr val="FF0000"/>
                  </a:solidFill>
                </a:rPr>
                <a:t>減</a:t>
              </a:r>
            </a:p>
          </p:txBody>
        </p:sp>
      </p:grpSp>
      <p:sp>
        <p:nvSpPr>
          <p:cNvPr id="5" name="テキスト ボックス 4">
            <a:extLst>
              <a:ext uri="{FF2B5EF4-FFF2-40B4-BE49-F238E27FC236}">
                <a16:creationId xmlns:a16="http://schemas.microsoft.com/office/drawing/2014/main" id="{422B6196-8068-557C-17A7-2B6210C339EB}"/>
              </a:ext>
            </a:extLst>
          </p:cNvPr>
          <p:cNvSpPr txBox="1"/>
          <p:nvPr/>
        </p:nvSpPr>
        <p:spPr>
          <a:xfrm>
            <a:off x="1012133" y="1335925"/>
            <a:ext cx="3102667" cy="369332"/>
          </a:xfrm>
          <a:prstGeom prst="rect">
            <a:avLst/>
          </a:prstGeom>
          <a:noFill/>
        </p:spPr>
        <p:txBody>
          <a:bodyPr wrap="square" rtlCol="0">
            <a:spAutoFit/>
          </a:bodyPr>
          <a:lstStyle/>
          <a:p>
            <a:r>
              <a:rPr lang="ja-JP" altLang="en-US" dirty="0"/>
              <a:t>南海トラフの巨大地震の場合</a:t>
            </a:r>
            <a:endParaRPr kumimoji="1" lang="ja-JP" altLang="en-US" dirty="0"/>
          </a:p>
        </p:txBody>
      </p:sp>
      <p:sp>
        <p:nvSpPr>
          <p:cNvPr id="22" name="テキスト ボックス 21">
            <a:extLst>
              <a:ext uri="{FF2B5EF4-FFF2-40B4-BE49-F238E27FC236}">
                <a16:creationId xmlns:a16="http://schemas.microsoft.com/office/drawing/2014/main" id="{BD1A7592-EC79-B414-958F-29F0BC75E508}"/>
              </a:ext>
            </a:extLst>
          </p:cNvPr>
          <p:cNvSpPr txBox="1"/>
          <p:nvPr/>
        </p:nvSpPr>
        <p:spPr>
          <a:xfrm>
            <a:off x="5494765" y="1332760"/>
            <a:ext cx="2753885" cy="369332"/>
          </a:xfrm>
          <a:prstGeom prst="rect">
            <a:avLst/>
          </a:prstGeom>
          <a:noFill/>
        </p:spPr>
        <p:txBody>
          <a:bodyPr wrap="square" rtlCol="0">
            <a:spAutoFit/>
          </a:bodyPr>
          <a:lstStyle/>
          <a:p>
            <a:r>
              <a:rPr lang="ja-JP" altLang="en-US" dirty="0"/>
              <a:t>　曽根丘陵断層帯の場合</a:t>
            </a:r>
            <a:endParaRPr kumimoji="1" lang="ja-JP" altLang="en-US" dirty="0"/>
          </a:p>
        </p:txBody>
      </p:sp>
      <p:sp>
        <p:nvSpPr>
          <p:cNvPr id="23" name="矢印: 右 22">
            <a:extLst>
              <a:ext uri="{FF2B5EF4-FFF2-40B4-BE49-F238E27FC236}">
                <a16:creationId xmlns:a16="http://schemas.microsoft.com/office/drawing/2014/main" id="{5048D07F-22C0-AE9B-1646-C27C604970B6}"/>
              </a:ext>
            </a:extLst>
          </p:cNvPr>
          <p:cNvSpPr/>
          <p:nvPr/>
        </p:nvSpPr>
        <p:spPr>
          <a:xfrm>
            <a:off x="462722" y="1062550"/>
            <a:ext cx="393107" cy="21689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306492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89F1E73A-0442-0FB8-BDA8-3F5ED1DC19F3}"/>
              </a:ext>
            </a:extLst>
          </p:cNvPr>
          <p:cNvSpPr/>
          <p:nvPr/>
        </p:nvSpPr>
        <p:spPr>
          <a:xfrm>
            <a:off x="4687480" y="1632894"/>
            <a:ext cx="3528000" cy="2886272"/>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a:extLst>
              <a:ext uri="{FF2B5EF4-FFF2-40B4-BE49-F238E27FC236}">
                <a16:creationId xmlns:a16="http://schemas.microsoft.com/office/drawing/2014/main" id="{ABE65D10-26D4-FB40-A6F6-F9C2FA925515}"/>
              </a:ext>
            </a:extLst>
          </p:cNvPr>
          <p:cNvSpPr/>
          <p:nvPr/>
        </p:nvSpPr>
        <p:spPr>
          <a:xfrm>
            <a:off x="688113" y="1640057"/>
            <a:ext cx="3529117" cy="2886272"/>
          </a:xfrm>
          <a:prstGeom prst="rect">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49797170-5E82-DD69-99CC-B04AEDA6C196}"/>
              </a:ext>
            </a:extLst>
          </p:cNvPr>
          <p:cNvSpPr>
            <a:spLocks noGrp="1"/>
          </p:cNvSpPr>
          <p:nvPr>
            <p:ph type="title"/>
          </p:nvPr>
        </p:nvSpPr>
        <p:spPr>
          <a:xfrm>
            <a:off x="-1" y="1"/>
            <a:ext cx="9143999" cy="469703"/>
          </a:xfrm>
        </p:spPr>
        <p:txBody>
          <a:bodyPr/>
          <a:lstStyle/>
          <a:p>
            <a:pPr algn="ctr"/>
            <a:r>
              <a:rPr lang="ja-JP" altLang="en-US" sz="2400" dirty="0"/>
              <a:t>５</a:t>
            </a:r>
            <a:r>
              <a:rPr lang="en-US" altLang="ja-JP" sz="2400" dirty="0"/>
              <a:t>-</a:t>
            </a:r>
            <a:r>
              <a:rPr lang="ja-JP" altLang="en-US" sz="2400" dirty="0"/>
              <a:t>３．</a:t>
            </a:r>
            <a:r>
              <a:rPr kumimoji="1" lang="ja-JP" altLang="en-US" dirty="0"/>
              <a:t>家具固定による被害低減効果</a:t>
            </a:r>
            <a:r>
              <a:rPr lang="ja-JP" altLang="en-US" dirty="0"/>
              <a:t>（人的被害）</a:t>
            </a:r>
            <a:endParaRPr kumimoji="1" lang="ja-JP" altLang="en-US" dirty="0"/>
          </a:p>
        </p:txBody>
      </p:sp>
      <p:sp>
        <p:nvSpPr>
          <p:cNvPr id="11" name="テキスト ボックス 10">
            <a:extLst>
              <a:ext uri="{FF2B5EF4-FFF2-40B4-BE49-F238E27FC236}">
                <a16:creationId xmlns:a16="http://schemas.microsoft.com/office/drawing/2014/main" id="{92AA21F1-17D7-8DD3-5FCC-A2B1E6240589}"/>
              </a:ext>
            </a:extLst>
          </p:cNvPr>
          <p:cNvSpPr txBox="1"/>
          <p:nvPr/>
        </p:nvSpPr>
        <p:spPr>
          <a:xfrm>
            <a:off x="107949" y="653492"/>
            <a:ext cx="9143998" cy="1200329"/>
          </a:xfrm>
          <a:prstGeom prst="rect">
            <a:avLst/>
          </a:prstGeom>
          <a:noFill/>
        </p:spPr>
        <p:txBody>
          <a:bodyPr wrap="square" rtlCol="0">
            <a:spAutoFit/>
          </a:bodyPr>
          <a:lstStyle/>
          <a:p>
            <a:r>
              <a:rPr kumimoji="1" lang="ja-JP" altLang="en-US" dirty="0"/>
              <a:t>〇　家具</a:t>
            </a:r>
            <a:r>
              <a:rPr kumimoji="1" lang="ja-JP" altLang="en-US" dirty="0" smtClean="0"/>
              <a:t>固定</a:t>
            </a:r>
            <a:r>
              <a:rPr lang="en-US" altLang="ja-JP" baseline="30000" dirty="0" smtClean="0">
                <a:solidFill>
                  <a:prstClr val="black"/>
                </a:solidFill>
              </a:rPr>
              <a:t>※1</a:t>
            </a:r>
            <a:r>
              <a:rPr kumimoji="1" lang="ja-JP" altLang="en-US" dirty="0" smtClean="0"/>
              <a:t>を</a:t>
            </a:r>
            <a:r>
              <a:rPr kumimoji="1" lang="ja-JP" altLang="en-US" dirty="0"/>
              <a:t>進めることにより人的被害</a:t>
            </a:r>
            <a:r>
              <a:rPr lang="ja-JP" altLang="en-US" dirty="0"/>
              <a:t>（死者数）</a:t>
            </a:r>
            <a:r>
              <a:rPr kumimoji="1" lang="ja-JP" altLang="en-US" dirty="0"/>
              <a:t>を</a:t>
            </a:r>
            <a:r>
              <a:rPr kumimoji="1" lang="ja-JP" altLang="en-US" u="sng" dirty="0">
                <a:solidFill>
                  <a:srgbClr val="FF0000"/>
                </a:solidFill>
              </a:rPr>
              <a:t>半数以上低減</a:t>
            </a:r>
            <a:r>
              <a:rPr kumimoji="1" lang="ja-JP" altLang="en-US" dirty="0"/>
              <a:t>することができます。</a:t>
            </a:r>
            <a:r>
              <a:rPr kumimoji="1" lang="en-US" altLang="ja-JP" dirty="0"/>
              <a:t/>
            </a:r>
            <a:br>
              <a:rPr kumimoji="1" lang="en-US" altLang="ja-JP" dirty="0"/>
            </a:br>
            <a:r>
              <a:rPr kumimoji="1" lang="ja-JP" altLang="en-US" dirty="0"/>
              <a:t>　　</a:t>
            </a:r>
            <a:r>
              <a:rPr lang="ja-JP" altLang="en-US" dirty="0">
                <a:solidFill>
                  <a:srgbClr val="FF0000"/>
                </a:solidFill>
              </a:rPr>
              <a:t>　 　</a:t>
            </a:r>
            <a:r>
              <a:rPr lang="ja-JP" altLang="en-US" dirty="0"/>
              <a:t>揺れなどで</a:t>
            </a:r>
            <a:r>
              <a:rPr kumimoji="1" lang="ja-JP" altLang="en-US" dirty="0"/>
              <a:t>家具の転倒や落下が起きないように、しっかりと固定しましょう。</a:t>
            </a:r>
            <a:endParaRPr kumimoji="1" lang="en-US" altLang="ja-JP" dirty="0"/>
          </a:p>
          <a:p>
            <a:r>
              <a:rPr lang="ja-JP" altLang="en-US" dirty="0"/>
              <a:t>　　　 　</a:t>
            </a:r>
            <a:r>
              <a:rPr kumimoji="1" lang="ja-JP" altLang="en-US" dirty="0"/>
              <a:t>また、寝室などの生活空間にできるだけ家具類を置かないようにしましょう。</a:t>
            </a:r>
            <a:endParaRPr kumimoji="1" lang="en-US" altLang="ja-JP" dirty="0"/>
          </a:p>
          <a:p>
            <a:r>
              <a:rPr lang="ja-JP" altLang="en-US" dirty="0"/>
              <a:t>　　　　</a:t>
            </a:r>
            <a:endParaRPr kumimoji="1" lang="ja-JP" altLang="en-US" dirty="0"/>
          </a:p>
        </p:txBody>
      </p:sp>
      <p:grpSp>
        <p:nvGrpSpPr>
          <p:cNvPr id="18" name="グループ化 17">
            <a:extLst>
              <a:ext uri="{FF2B5EF4-FFF2-40B4-BE49-F238E27FC236}">
                <a16:creationId xmlns:a16="http://schemas.microsoft.com/office/drawing/2014/main" id="{00B35014-C127-F78C-C8B6-6A8094BCB657}"/>
              </a:ext>
            </a:extLst>
          </p:cNvPr>
          <p:cNvGrpSpPr/>
          <p:nvPr/>
        </p:nvGrpSpPr>
        <p:grpSpPr>
          <a:xfrm>
            <a:off x="998842" y="2199344"/>
            <a:ext cx="2814394" cy="2108180"/>
            <a:chOff x="926393" y="2589789"/>
            <a:chExt cx="2814394" cy="2108180"/>
          </a:xfrm>
        </p:grpSpPr>
        <p:pic>
          <p:nvPicPr>
            <p:cNvPr id="5" name="図 4">
              <a:extLst>
                <a:ext uri="{FF2B5EF4-FFF2-40B4-BE49-F238E27FC236}">
                  <a16:creationId xmlns:a16="http://schemas.microsoft.com/office/drawing/2014/main" id="{8964E7AE-E3C0-8005-F862-2F815C659524}"/>
                </a:ext>
              </a:extLst>
            </p:cNvPr>
            <p:cNvPicPr>
              <a:picLocks noChangeAspect="1"/>
            </p:cNvPicPr>
            <p:nvPr/>
          </p:nvPicPr>
          <p:blipFill>
            <a:blip r:embed="rId2"/>
            <a:stretch>
              <a:fillRect/>
            </a:stretch>
          </p:blipFill>
          <p:spPr>
            <a:xfrm>
              <a:off x="926393" y="2589789"/>
              <a:ext cx="2478848" cy="2108180"/>
            </a:xfrm>
            <a:prstGeom prst="rect">
              <a:avLst/>
            </a:prstGeom>
          </p:spPr>
        </p:pic>
        <p:sp>
          <p:nvSpPr>
            <p:cNvPr id="4" name="矢印: 下 3">
              <a:extLst>
                <a:ext uri="{FF2B5EF4-FFF2-40B4-BE49-F238E27FC236}">
                  <a16:creationId xmlns:a16="http://schemas.microsoft.com/office/drawing/2014/main" id="{7ADDA0A2-1BEE-6BF0-C6BD-5C2D76E06A6F}"/>
                </a:ext>
              </a:extLst>
            </p:cNvPr>
            <p:cNvSpPr/>
            <p:nvPr/>
          </p:nvSpPr>
          <p:spPr>
            <a:xfrm rot="18766265">
              <a:off x="2196832" y="3043694"/>
              <a:ext cx="403650" cy="875167"/>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endParaRPr>
            </a:p>
          </p:txBody>
        </p:sp>
        <p:sp>
          <p:nvSpPr>
            <p:cNvPr id="8" name="テキスト ボックス 7">
              <a:extLst>
                <a:ext uri="{FF2B5EF4-FFF2-40B4-BE49-F238E27FC236}">
                  <a16:creationId xmlns:a16="http://schemas.microsoft.com/office/drawing/2014/main" id="{32E922EF-576B-1C72-9188-B3EEB05D7D86}"/>
                </a:ext>
              </a:extLst>
            </p:cNvPr>
            <p:cNvSpPr txBox="1"/>
            <p:nvPr/>
          </p:nvSpPr>
          <p:spPr>
            <a:xfrm>
              <a:off x="2709357" y="2844225"/>
              <a:ext cx="1031430" cy="584775"/>
            </a:xfrm>
            <a:prstGeom prst="rect">
              <a:avLst/>
            </a:prstGeom>
            <a:solidFill>
              <a:schemeClr val="bg1"/>
            </a:solidFill>
            <a:ln w="19050">
              <a:solidFill>
                <a:srgbClr val="33CC33"/>
              </a:solidFill>
            </a:ln>
          </p:spPr>
          <p:txBody>
            <a:bodyPr wrap="square" rtlCol="0">
              <a:spAutoFit/>
            </a:bodyPr>
            <a:lstStyle/>
            <a:p>
              <a:pPr algn="ctr"/>
              <a:r>
                <a:rPr lang="ja-JP" altLang="en-US" sz="1600" dirty="0">
                  <a:solidFill>
                    <a:srgbClr val="FF0000"/>
                  </a:solidFill>
                </a:rPr>
                <a:t>死者数</a:t>
              </a:r>
              <a:endParaRPr lang="en-US" altLang="ja-JP" sz="1600" dirty="0">
                <a:solidFill>
                  <a:srgbClr val="FF0000"/>
                </a:solidFill>
              </a:endParaRPr>
            </a:p>
            <a:p>
              <a:pPr algn="ctr"/>
              <a:r>
                <a:rPr lang="en-US" altLang="ja-JP" sz="1600" dirty="0">
                  <a:solidFill>
                    <a:srgbClr val="FF0000"/>
                  </a:solidFill>
                </a:rPr>
                <a:t>60</a:t>
              </a:r>
              <a:r>
                <a:rPr kumimoji="1" lang="en-US" altLang="ja-JP" sz="1600" dirty="0">
                  <a:solidFill>
                    <a:srgbClr val="FF0000"/>
                  </a:solidFill>
                </a:rPr>
                <a:t>%</a:t>
              </a:r>
              <a:r>
                <a:rPr kumimoji="1" lang="ja-JP" altLang="en-US" sz="1600" dirty="0">
                  <a:solidFill>
                    <a:srgbClr val="FF0000"/>
                  </a:solidFill>
                </a:rPr>
                <a:t>減</a:t>
              </a:r>
            </a:p>
          </p:txBody>
        </p:sp>
      </p:grpSp>
      <p:grpSp>
        <p:nvGrpSpPr>
          <p:cNvPr id="19" name="グループ化 18">
            <a:extLst>
              <a:ext uri="{FF2B5EF4-FFF2-40B4-BE49-F238E27FC236}">
                <a16:creationId xmlns:a16="http://schemas.microsoft.com/office/drawing/2014/main" id="{BA84CA4E-1099-810C-2940-3F55E2EEEEDD}"/>
              </a:ext>
            </a:extLst>
          </p:cNvPr>
          <p:cNvGrpSpPr/>
          <p:nvPr/>
        </p:nvGrpSpPr>
        <p:grpSpPr>
          <a:xfrm>
            <a:off x="4955363" y="2203978"/>
            <a:ext cx="2862748" cy="2103546"/>
            <a:chOff x="5107764" y="2594423"/>
            <a:chExt cx="2862748" cy="2103546"/>
          </a:xfrm>
        </p:grpSpPr>
        <p:pic>
          <p:nvPicPr>
            <p:cNvPr id="6" name="図 5">
              <a:extLst>
                <a:ext uri="{FF2B5EF4-FFF2-40B4-BE49-F238E27FC236}">
                  <a16:creationId xmlns:a16="http://schemas.microsoft.com/office/drawing/2014/main" id="{87599FB7-DD65-A975-14D0-C3BA7B6C0BAD}"/>
                </a:ext>
              </a:extLst>
            </p:cNvPr>
            <p:cNvPicPr>
              <a:picLocks noChangeAspect="1"/>
            </p:cNvPicPr>
            <p:nvPr/>
          </p:nvPicPr>
          <p:blipFill>
            <a:blip r:embed="rId3"/>
            <a:stretch>
              <a:fillRect/>
            </a:stretch>
          </p:blipFill>
          <p:spPr>
            <a:xfrm>
              <a:off x="5107764" y="2594423"/>
              <a:ext cx="2506649" cy="2103546"/>
            </a:xfrm>
            <a:prstGeom prst="rect">
              <a:avLst/>
            </a:prstGeom>
          </p:spPr>
        </p:pic>
        <p:sp>
          <p:nvSpPr>
            <p:cNvPr id="7" name="矢印: 下 6">
              <a:extLst>
                <a:ext uri="{FF2B5EF4-FFF2-40B4-BE49-F238E27FC236}">
                  <a16:creationId xmlns:a16="http://schemas.microsoft.com/office/drawing/2014/main" id="{B2C3D8E8-33A3-518A-F6A2-6323A953B825}"/>
                </a:ext>
              </a:extLst>
            </p:cNvPr>
            <p:cNvSpPr/>
            <p:nvPr/>
          </p:nvSpPr>
          <p:spPr>
            <a:xfrm rot="18766265">
              <a:off x="6434052" y="3043693"/>
              <a:ext cx="403650" cy="875167"/>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endParaRPr>
            </a:p>
          </p:txBody>
        </p:sp>
        <p:sp>
          <p:nvSpPr>
            <p:cNvPr id="15" name="テキスト ボックス 14">
              <a:extLst>
                <a:ext uri="{FF2B5EF4-FFF2-40B4-BE49-F238E27FC236}">
                  <a16:creationId xmlns:a16="http://schemas.microsoft.com/office/drawing/2014/main" id="{AD2BA2D5-47F0-86DD-8ACE-31432F7C4C57}"/>
                </a:ext>
              </a:extLst>
            </p:cNvPr>
            <p:cNvSpPr txBox="1"/>
            <p:nvPr/>
          </p:nvSpPr>
          <p:spPr>
            <a:xfrm>
              <a:off x="6939082" y="2852184"/>
              <a:ext cx="1031430" cy="584775"/>
            </a:xfrm>
            <a:prstGeom prst="rect">
              <a:avLst/>
            </a:prstGeom>
            <a:solidFill>
              <a:schemeClr val="bg1"/>
            </a:solidFill>
            <a:ln w="19050">
              <a:solidFill>
                <a:srgbClr val="33CC33"/>
              </a:solidFill>
            </a:ln>
          </p:spPr>
          <p:txBody>
            <a:bodyPr wrap="square" rtlCol="0">
              <a:spAutoFit/>
            </a:bodyPr>
            <a:lstStyle/>
            <a:p>
              <a:pPr algn="ctr"/>
              <a:r>
                <a:rPr lang="ja-JP" altLang="en-US" sz="1600" dirty="0">
                  <a:solidFill>
                    <a:srgbClr val="FF0000"/>
                  </a:solidFill>
                </a:rPr>
                <a:t>死者数</a:t>
              </a:r>
              <a:endParaRPr lang="en-US" altLang="ja-JP" sz="1600" dirty="0">
                <a:solidFill>
                  <a:srgbClr val="FF0000"/>
                </a:solidFill>
              </a:endParaRPr>
            </a:p>
            <a:p>
              <a:pPr algn="ctr"/>
              <a:r>
                <a:rPr lang="en-US" altLang="ja-JP" sz="1600" dirty="0">
                  <a:solidFill>
                    <a:srgbClr val="FF0000"/>
                  </a:solidFill>
                </a:rPr>
                <a:t>60</a:t>
              </a:r>
              <a:r>
                <a:rPr kumimoji="1" lang="en-US" altLang="ja-JP" sz="1600" dirty="0">
                  <a:solidFill>
                    <a:srgbClr val="FF0000"/>
                  </a:solidFill>
                </a:rPr>
                <a:t>%</a:t>
              </a:r>
              <a:r>
                <a:rPr kumimoji="1" lang="ja-JP" altLang="en-US" sz="1600" dirty="0">
                  <a:solidFill>
                    <a:srgbClr val="FF0000"/>
                  </a:solidFill>
                </a:rPr>
                <a:t>減</a:t>
              </a:r>
            </a:p>
          </p:txBody>
        </p:sp>
      </p:grpSp>
      <p:sp>
        <p:nvSpPr>
          <p:cNvPr id="3" name="テキスト ボックス 2">
            <a:extLst>
              <a:ext uri="{FF2B5EF4-FFF2-40B4-BE49-F238E27FC236}">
                <a16:creationId xmlns:a16="http://schemas.microsoft.com/office/drawing/2014/main" id="{4ECD0368-B443-362E-C015-A90118D3AF03}"/>
              </a:ext>
            </a:extLst>
          </p:cNvPr>
          <p:cNvSpPr txBox="1"/>
          <p:nvPr/>
        </p:nvSpPr>
        <p:spPr>
          <a:xfrm>
            <a:off x="927106" y="1707434"/>
            <a:ext cx="3102667" cy="369332"/>
          </a:xfrm>
          <a:prstGeom prst="rect">
            <a:avLst/>
          </a:prstGeom>
          <a:noFill/>
        </p:spPr>
        <p:txBody>
          <a:bodyPr wrap="square" rtlCol="0">
            <a:spAutoFit/>
          </a:bodyPr>
          <a:lstStyle/>
          <a:p>
            <a:r>
              <a:rPr lang="ja-JP" altLang="en-US" dirty="0"/>
              <a:t>南海トラフの巨大地震の場合</a:t>
            </a:r>
            <a:endParaRPr kumimoji="1" lang="ja-JP" altLang="en-US" dirty="0"/>
          </a:p>
        </p:txBody>
      </p:sp>
      <p:sp>
        <p:nvSpPr>
          <p:cNvPr id="9" name="テキスト ボックス 8">
            <a:extLst>
              <a:ext uri="{FF2B5EF4-FFF2-40B4-BE49-F238E27FC236}">
                <a16:creationId xmlns:a16="http://schemas.microsoft.com/office/drawing/2014/main" id="{4CCAF443-E5E8-4FE5-8FE0-B5C84F418B3C}"/>
              </a:ext>
            </a:extLst>
          </p:cNvPr>
          <p:cNvSpPr txBox="1"/>
          <p:nvPr/>
        </p:nvSpPr>
        <p:spPr>
          <a:xfrm>
            <a:off x="5158207" y="1714356"/>
            <a:ext cx="2753885" cy="369332"/>
          </a:xfrm>
          <a:prstGeom prst="rect">
            <a:avLst/>
          </a:prstGeom>
          <a:noFill/>
        </p:spPr>
        <p:txBody>
          <a:bodyPr wrap="square" rtlCol="0">
            <a:spAutoFit/>
          </a:bodyPr>
          <a:lstStyle/>
          <a:p>
            <a:r>
              <a:rPr lang="ja-JP" altLang="en-US" dirty="0"/>
              <a:t>　曽根丘陵断層帯の場合</a:t>
            </a:r>
            <a:endParaRPr kumimoji="1" lang="ja-JP" altLang="en-US" dirty="0"/>
          </a:p>
        </p:txBody>
      </p:sp>
      <p:sp>
        <p:nvSpPr>
          <p:cNvPr id="10" name="矢印: 右 9">
            <a:extLst>
              <a:ext uri="{FF2B5EF4-FFF2-40B4-BE49-F238E27FC236}">
                <a16:creationId xmlns:a16="http://schemas.microsoft.com/office/drawing/2014/main" id="{AC0A1F23-041B-0BF3-E1DD-36DEAC30A244}"/>
              </a:ext>
            </a:extLst>
          </p:cNvPr>
          <p:cNvSpPr/>
          <p:nvPr/>
        </p:nvSpPr>
        <p:spPr>
          <a:xfrm>
            <a:off x="447406" y="1013060"/>
            <a:ext cx="393107" cy="21689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5A1D1BE6-4CB8-2BFC-ABB4-9E1F84C484C9}"/>
              </a:ext>
            </a:extLst>
          </p:cNvPr>
          <p:cNvSpPr txBox="1"/>
          <p:nvPr/>
        </p:nvSpPr>
        <p:spPr>
          <a:xfrm>
            <a:off x="499266" y="4860027"/>
            <a:ext cx="7527367" cy="923330"/>
          </a:xfrm>
          <a:prstGeom prst="rect">
            <a:avLst/>
          </a:prstGeom>
          <a:noFill/>
        </p:spPr>
        <p:txBody>
          <a:bodyPr wrap="square">
            <a:spAutoFit/>
          </a:bodyPr>
          <a:lstStyle/>
          <a:p>
            <a:pPr marL="269875" indent="-269875"/>
            <a:r>
              <a:rPr lang="ja-JP" altLang="en-US" dirty="0" smtClean="0"/>
              <a:t>建物</a:t>
            </a:r>
            <a:r>
              <a:rPr lang="ja-JP" altLang="en-US" dirty="0"/>
              <a:t>が揺れによって壊れないように</a:t>
            </a:r>
            <a:r>
              <a:rPr lang="ja-JP" altLang="en-US" dirty="0" smtClean="0"/>
              <a:t>すること</a:t>
            </a:r>
            <a:r>
              <a:rPr lang="ja-JP" altLang="en-US" dirty="0"/>
              <a:t>で落下物</a:t>
            </a:r>
            <a:r>
              <a:rPr lang="ja-JP" altLang="en-US" dirty="0" smtClean="0"/>
              <a:t>等</a:t>
            </a:r>
            <a:r>
              <a:rPr lang="en-US" altLang="ja-JP" baseline="30000" dirty="0">
                <a:solidFill>
                  <a:prstClr val="black"/>
                </a:solidFill>
              </a:rPr>
              <a:t>※2</a:t>
            </a:r>
            <a:r>
              <a:rPr lang="ja-JP" altLang="en-US" dirty="0" smtClean="0"/>
              <a:t>を</a:t>
            </a:r>
            <a:r>
              <a:rPr lang="ja-JP" altLang="en-US" dirty="0"/>
              <a:t>防ぎ、被害</a:t>
            </a:r>
            <a:r>
              <a:rPr lang="ja-JP" altLang="en-US" dirty="0" smtClean="0"/>
              <a:t>をより</a:t>
            </a:r>
            <a:endParaRPr lang="en-US" altLang="ja-JP" dirty="0" smtClean="0"/>
          </a:p>
          <a:p>
            <a:pPr marL="269875" indent="-269875"/>
            <a:r>
              <a:rPr lang="ja-JP" altLang="en-US" dirty="0" smtClean="0"/>
              <a:t>低減する</a:t>
            </a:r>
            <a:r>
              <a:rPr lang="ja-JP" altLang="en-US" dirty="0"/>
              <a:t>ことができます。耐震診断により自宅の状況を把握し、必要に</a:t>
            </a:r>
            <a:r>
              <a:rPr lang="ja-JP" altLang="en-US" dirty="0" smtClean="0"/>
              <a:t>応じて</a:t>
            </a:r>
            <a:endParaRPr lang="en-US" altLang="ja-JP" dirty="0" smtClean="0"/>
          </a:p>
          <a:p>
            <a:pPr marL="269875" indent="-269875"/>
            <a:r>
              <a:rPr lang="ja-JP" altLang="en-US" dirty="0" smtClean="0"/>
              <a:t>耐震改修</a:t>
            </a:r>
            <a:r>
              <a:rPr lang="ja-JP" altLang="en-US" dirty="0"/>
              <a:t>を行いましょう。</a:t>
            </a:r>
            <a:endParaRPr kumimoji="1" lang="ja-JP" altLang="en-US" dirty="0"/>
          </a:p>
        </p:txBody>
      </p:sp>
      <p:sp>
        <p:nvSpPr>
          <p:cNvPr id="14" name="テキスト ボックス 13">
            <a:extLst>
              <a:ext uri="{FF2B5EF4-FFF2-40B4-BE49-F238E27FC236}">
                <a16:creationId xmlns:a16="http://schemas.microsoft.com/office/drawing/2014/main" id="{020C270C-62B5-411D-6236-34E48988321C}"/>
              </a:ext>
            </a:extLst>
          </p:cNvPr>
          <p:cNvSpPr txBox="1"/>
          <p:nvPr/>
        </p:nvSpPr>
        <p:spPr>
          <a:xfrm>
            <a:off x="640951" y="5842231"/>
            <a:ext cx="8566485" cy="230832"/>
          </a:xfrm>
          <a:prstGeom prst="rect">
            <a:avLst/>
          </a:prstGeom>
          <a:noFill/>
        </p:spPr>
        <p:txBody>
          <a:bodyPr wrap="square" rtlCol="0">
            <a:spAutoFit/>
          </a:bodyPr>
          <a:lstStyle/>
          <a:p>
            <a:pPr marL="179388" indent="-179388" algn="just"/>
            <a:r>
              <a:rPr lang="en-US" altLang="ja-JP" sz="900" dirty="0" smtClean="0"/>
              <a:t>※2  </a:t>
            </a:r>
            <a:r>
              <a:rPr lang="ja-JP" altLang="en-US" sz="900" dirty="0" smtClean="0"/>
              <a:t>建物</a:t>
            </a:r>
            <a:r>
              <a:rPr lang="ja-JP" altLang="en-US" sz="900" dirty="0"/>
              <a:t>が壊れないようにすることで、天井パネルや壁材、ガラスなどの落下物等を防ぐことができます。</a:t>
            </a:r>
            <a:endParaRPr kumimoji="1" lang="ja-JP" altLang="en-US" sz="900" dirty="0"/>
          </a:p>
        </p:txBody>
      </p:sp>
      <p:sp>
        <p:nvSpPr>
          <p:cNvPr id="20" name="テキスト ボックス 19">
            <a:extLst>
              <a:ext uri="{FF2B5EF4-FFF2-40B4-BE49-F238E27FC236}">
                <a16:creationId xmlns:a16="http://schemas.microsoft.com/office/drawing/2014/main" id="{020C270C-62B5-411D-6236-34E48988321C}"/>
              </a:ext>
            </a:extLst>
          </p:cNvPr>
          <p:cNvSpPr txBox="1"/>
          <p:nvPr/>
        </p:nvSpPr>
        <p:spPr>
          <a:xfrm>
            <a:off x="640952" y="4577801"/>
            <a:ext cx="8566485" cy="230832"/>
          </a:xfrm>
          <a:prstGeom prst="rect">
            <a:avLst/>
          </a:prstGeom>
          <a:noFill/>
        </p:spPr>
        <p:txBody>
          <a:bodyPr wrap="square" rtlCol="0">
            <a:spAutoFit/>
          </a:bodyPr>
          <a:lstStyle/>
          <a:p>
            <a:pPr marL="179388" indent="-179388" algn="just"/>
            <a:r>
              <a:rPr kumimoji="1" lang="en-US" altLang="ja-JP" sz="900" dirty="0" smtClean="0"/>
              <a:t>※1</a:t>
            </a:r>
            <a:r>
              <a:rPr lang="ja-JP" altLang="en-US" sz="900" dirty="0"/>
              <a:t> </a:t>
            </a:r>
            <a:r>
              <a:rPr lang="ja-JP" altLang="en-US" sz="900" dirty="0" smtClean="0"/>
              <a:t> </a:t>
            </a:r>
            <a:r>
              <a:rPr kumimoji="1" lang="ja-JP" altLang="en-US" sz="900" dirty="0" smtClean="0"/>
              <a:t>家具</a:t>
            </a:r>
            <a:r>
              <a:rPr kumimoji="1" lang="ja-JP" altLang="en-US" sz="900" dirty="0"/>
              <a:t>固定とは、地震に備えてタンス、本棚、食器棚などの収納家具や、冷蔵庫、テレビなどの家電品、その他の重量物の固定し転倒・落下等を防止することです</a:t>
            </a:r>
            <a:r>
              <a:rPr kumimoji="1" lang="ja-JP" altLang="en-US" sz="900" dirty="0" smtClean="0"/>
              <a:t>。</a:t>
            </a:r>
            <a:endParaRPr kumimoji="1" lang="en-US" altLang="ja-JP" sz="900" dirty="0"/>
          </a:p>
        </p:txBody>
      </p:sp>
    </p:spTree>
    <p:extLst>
      <p:ext uri="{BB962C8B-B14F-4D97-AF65-F5344CB8AC3E}">
        <p14:creationId xmlns:p14="http://schemas.microsoft.com/office/powerpoint/2010/main" val="1321350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74B6730A-F6A6-3467-0D3B-FFD75B17ABA7}"/>
              </a:ext>
            </a:extLst>
          </p:cNvPr>
          <p:cNvSpPr/>
          <p:nvPr/>
        </p:nvSpPr>
        <p:spPr>
          <a:xfrm>
            <a:off x="4930786" y="1680202"/>
            <a:ext cx="3888000" cy="46440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106A9E90-C8F2-BB07-E19B-1A258DC246FC}"/>
              </a:ext>
            </a:extLst>
          </p:cNvPr>
          <p:cNvSpPr/>
          <p:nvPr/>
        </p:nvSpPr>
        <p:spPr>
          <a:xfrm>
            <a:off x="682050" y="1691153"/>
            <a:ext cx="3889948" cy="4644000"/>
          </a:xfrm>
          <a:prstGeom prst="rect">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49797170-5E82-DD69-99CC-B04AEDA6C196}"/>
              </a:ext>
            </a:extLst>
          </p:cNvPr>
          <p:cNvSpPr>
            <a:spLocks noGrp="1"/>
          </p:cNvSpPr>
          <p:nvPr>
            <p:ph type="title"/>
          </p:nvPr>
        </p:nvSpPr>
        <p:spPr>
          <a:xfrm>
            <a:off x="-1" y="1"/>
            <a:ext cx="9143999" cy="469379"/>
          </a:xfrm>
        </p:spPr>
        <p:txBody>
          <a:bodyPr/>
          <a:lstStyle/>
          <a:p>
            <a:pPr algn="ctr"/>
            <a:r>
              <a:rPr lang="ja-JP" altLang="en-US" sz="2400" dirty="0"/>
              <a:t>５</a:t>
            </a:r>
            <a:r>
              <a:rPr lang="en-US" altLang="ja-JP" sz="2400" dirty="0"/>
              <a:t>-</a:t>
            </a:r>
            <a:r>
              <a:rPr lang="ja-JP" altLang="en-US" sz="2400" dirty="0"/>
              <a:t>４．</a:t>
            </a:r>
            <a:r>
              <a:rPr kumimoji="1" lang="ja-JP" altLang="en-US" dirty="0"/>
              <a:t>初期消火率向上による被害低減効果</a:t>
            </a:r>
          </a:p>
        </p:txBody>
      </p:sp>
      <p:sp>
        <p:nvSpPr>
          <p:cNvPr id="11" name="テキスト ボックス 10">
            <a:extLst>
              <a:ext uri="{FF2B5EF4-FFF2-40B4-BE49-F238E27FC236}">
                <a16:creationId xmlns:a16="http://schemas.microsoft.com/office/drawing/2014/main" id="{92AA21F1-17D7-8DD3-5FCC-A2B1E6240589}"/>
              </a:ext>
            </a:extLst>
          </p:cNvPr>
          <p:cNvSpPr txBox="1"/>
          <p:nvPr/>
        </p:nvSpPr>
        <p:spPr>
          <a:xfrm>
            <a:off x="0" y="400630"/>
            <a:ext cx="9067088" cy="132343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〇　住民</a:t>
            </a:r>
            <a:r>
              <a:rPr lang="ja-JP" altLang="en-US" sz="1600" dirty="0">
                <a:solidFill>
                  <a:prstClr val="black"/>
                </a:solidFill>
              </a:rPr>
              <a:t>による</a:t>
            </a:r>
            <a:r>
              <a:rPr kumimoji="1"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初期消火率</a:t>
            </a:r>
            <a:r>
              <a:rPr lang="en-US" altLang="ja-JP" sz="1600" baseline="30000" dirty="0">
                <a:solidFill>
                  <a:prstClr val="black"/>
                </a:solidFill>
              </a:rPr>
              <a:t>※</a:t>
            </a:r>
            <a:r>
              <a:rPr kumimoji="1"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を向上させることによって、火災被害（全焼棟数）を</a:t>
            </a:r>
            <a:r>
              <a:rPr kumimoji="1" lang="ja-JP" altLang="en-US" sz="1600" b="0" i="0" u="sng" strike="noStrike" kern="1200" cap="none" spc="0" normalizeH="0" baseline="0" noProof="0" dirty="0">
                <a:ln>
                  <a:noFill/>
                </a:ln>
                <a:solidFill>
                  <a:srgbClr val="FF0000"/>
                </a:solidFill>
                <a:effectLst/>
                <a:uLnTx/>
                <a:uFillTx/>
                <a:latin typeface="Calibri" pitchFamily="34" charset="0"/>
                <a:ea typeface="ＭＳ Ｐゴシック" charset="-128"/>
                <a:cs typeface="+mn-cs"/>
              </a:rPr>
              <a:t>低減</a:t>
            </a:r>
            <a:r>
              <a:rPr kumimoji="1"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すること</a:t>
            </a:r>
            <a:endParaRPr kumimoji="1" lang="en-US" altLang="ja-JP" sz="16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rPr>
              <a:t>　　 </a:t>
            </a:r>
            <a:r>
              <a:rPr kumimoji="1"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ができ</a:t>
            </a:r>
            <a:r>
              <a:rPr lang="ja-JP" altLang="en-US" sz="1600" dirty="0">
                <a:solidFill>
                  <a:prstClr val="black"/>
                </a:solidFill>
              </a:rPr>
              <a:t>、それに</a:t>
            </a:r>
            <a:r>
              <a:rPr kumimoji="1"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より人的被害（死者数）も</a:t>
            </a:r>
            <a:r>
              <a:rPr kumimoji="1" lang="ja-JP" altLang="en-US" sz="1600" b="0" i="0" u="sng" strike="noStrike" kern="1200" cap="none" spc="0" normalizeH="0" baseline="0" noProof="0" dirty="0">
                <a:ln>
                  <a:noFill/>
                </a:ln>
                <a:solidFill>
                  <a:srgbClr val="FF0000"/>
                </a:solidFill>
                <a:effectLst/>
                <a:uLnTx/>
                <a:uFillTx/>
                <a:latin typeface="Calibri" pitchFamily="34" charset="0"/>
                <a:ea typeface="ＭＳ Ｐゴシック" charset="-128"/>
                <a:cs typeface="+mn-cs"/>
              </a:rPr>
              <a:t>低減</a:t>
            </a:r>
            <a:r>
              <a:rPr kumimoji="1"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することができます。</a:t>
            </a:r>
            <a:endParaRPr kumimoji="1" lang="en-US" altLang="ja-JP" sz="16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rPr>
              <a:t>　　　　　地域の防災訓練等で行われる消火訓練に積極的に参加をしましょう。</a:t>
            </a:r>
            <a:endParaRPr lang="en-US" altLang="ja-JP" sz="1600" dirty="0">
              <a:solidFill>
                <a:prstClr val="black"/>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rPr>
              <a:t>　　　　　建物が壊れると初期消火活動ができなくなります。</a:t>
            </a:r>
            <a:r>
              <a:rPr lang="ja-JP" altLang="en-US" sz="1600" dirty="0"/>
              <a:t>耐震診断により自宅の状況を把握し、</a:t>
            </a:r>
            <a:endParaRPr lang="en-US" altLang="ja-JP" sz="1600" dirty="0"/>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600" dirty="0"/>
              <a:t>　　　　　必要に応じて耐震改修を行いましょう。</a:t>
            </a:r>
            <a:endParaRPr kumimoji="1"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
        <p:nvSpPr>
          <p:cNvPr id="4" name="テキスト ボックス 3">
            <a:extLst>
              <a:ext uri="{FF2B5EF4-FFF2-40B4-BE49-F238E27FC236}">
                <a16:creationId xmlns:a16="http://schemas.microsoft.com/office/drawing/2014/main" id="{26A7669C-950B-601A-28FF-A949A42B44B9}"/>
              </a:ext>
            </a:extLst>
          </p:cNvPr>
          <p:cNvSpPr txBox="1"/>
          <p:nvPr/>
        </p:nvSpPr>
        <p:spPr>
          <a:xfrm>
            <a:off x="373605" y="6332965"/>
            <a:ext cx="8666204" cy="215444"/>
          </a:xfrm>
          <a:prstGeom prst="rect">
            <a:avLst/>
          </a:prstGeom>
          <a:noFill/>
        </p:spPr>
        <p:txBody>
          <a:bodyPr wrap="square" rtlCol="0">
            <a:spAutoFit/>
          </a:bodyPr>
          <a:lstStyle/>
          <a:p>
            <a:pPr marL="179388" indent="-179388" algn="just"/>
            <a:r>
              <a:rPr kumimoji="1" lang="en-US" altLang="ja-JP" sz="800" dirty="0"/>
              <a:t>※ </a:t>
            </a:r>
            <a:r>
              <a:rPr kumimoji="1" lang="ja-JP" altLang="en-US" sz="800" dirty="0"/>
              <a:t>初期消火とは、出火間もない状態で居住者や隣人等が水や消火器などを用いた消火のことです。初期消火によって火災が消し止められる＝消火が成功する割合のことを初期消火率といいいます。</a:t>
            </a:r>
          </a:p>
        </p:txBody>
      </p:sp>
      <p:sp>
        <p:nvSpPr>
          <p:cNvPr id="3" name="テキスト ボックス 2">
            <a:extLst>
              <a:ext uri="{FF2B5EF4-FFF2-40B4-BE49-F238E27FC236}">
                <a16:creationId xmlns:a16="http://schemas.microsoft.com/office/drawing/2014/main" id="{CD109FB6-5D01-4AE6-88E1-4DAFFB1D44EF}"/>
              </a:ext>
            </a:extLst>
          </p:cNvPr>
          <p:cNvSpPr txBox="1"/>
          <p:nvPr/>
        </p:nvSpPr>
        <p:spPr>
          <a:xfrm>
            <a:off x="1050233" y="1678825"/>
            <a:ext cx="3102667" cy="369332"/>
          </a:xfrm>
          <a:prstGeom prst="rect">
            <a:avLst/>
          </a:prstGeom>
          <a:noFill/>
        </p:spPr>
        <p:txBody>
          <a:bodyPr wrap="square" rtlCol="0">
            <a:spAutoFit/>
          </a:bodyPr>
          <a:lstStyle/>
          <a:p>
            <a:r>
              <a:rPr lang="ja-JP" altLang="en-US" dirty="0"/>
              <a:t>南海トラフの巨大地震の場合</a:t>
            </a:r>
            <a:endParaRPr kumimoji="1" lang="ja-JP" altLang="en-US" dirty="0"/>
          </a:p>
        </p:txBody>
      </p:sp>
      <p:sp>
        <p:nvSpPr>
          <p:cNvPr id="22" name="テキスト ボックス 21">
            <a:extLst>
              <a:ext uri="{FF2B5EF4-FFF2-40B4-BE49-F238E27FC236}">
                <a16:creationId xmlns:a16="http://schemas.microsoft.com/office/drawing/2014/main" id="{6FB49A1D-6730-CBD9-A521-4F0F69A31030}"/>
              </a:ext>
            </a:extLst>
          </p:cNvPr>
          <p:cNvSpPr txBox="1"/>
          <p:nvPr/>
        </p:nvSpPr>
        <p:spPr>
          <a:xfrm>
            <a:off x="5532865" y="1675660"/>
            <a:ext cx="2753885" cy="369332"/>
          </a:xfrm>
          <a:prstGeom prst="rect">
            <a:avLst/>
          </a:prstGeom>
          <a:noFill/>
        </p:spPr>
        <p:txBody>
          <a:bodyPr wrap="square" rtlCol="0">
            <a:spAutoFit/>
          </a:bodyPr>
          <a:lstStyle/>
          <a:p>
            <a:r>
              <a:rPr lang="ja-JP" altLang="en-US" dirty="0"/>
              <a:t>　曽根丘陵断層帯の場合</a:t>
            </a:r>
            <a:endParaRPr kumimoji="1" lang="ja-JP" altLang="en-US" dirty="0"/>
          </a:p>
        </p:txBody>
      </p:sp>
      <p:sp>
        <p:nvSpPr>
          <p:cNvPr id="23" name="矢印: 右 22">
            <a:extLst>
              <a:ext uri="{FF2B5EF4-FFF2-40B4-BE49-F238E27FC236}">
                <a16:creationId xmlns:a16="http://schemas.microsoft.com/office/drawing/2014/main" id="{9F061758-5638-E036-8E9F-88E3F64DE2B7}"/>
              </a:ext>
            </a:extLst>
          </p:cNvPr>
          <p:cNvSpPr/>
          <p:nvPr/>
        </p:nvSpPr>
        <p:spPr>
          <a:xfrm>
            <a:off x="357119" y="953902"/>
            <a:ext cx="393107" cy="21689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5" name="グループ化 24">
            <a:extLst>
              <a:ext uri="{FF2B5EF4-FFF2-40B4-BE49-F238E27FC236}">
                <a16:creationId xmlns:a16="http://schemas.microsoft.com/office/drawing/2014/main" id="{C34AEE27-9271-57EE-7DB1-0EE9B0321536}"/>
              </a:ext>
            </a:extLst>
          </p:cNvPr>
          <p:cNvGrpSpPr/>
          <p:nvPr/>
        </p:nvGrpSpPr>
        <p:grpSpPr>
          <a:xfrm>
            <a:off x="909626" y="1992766"/>
            <a:ext cx="7680898" cy="4307869"/>
            <a:chOff x="909626" y="1687966"/>
            <a:chExt cx="7680898" cy="4307869"/>
          </a:xfrm>
        </p:grpSpPr>
        <p:pic>
          <p:nvPicPr>
            <p:cNvPr id="6" name="図 5">
              <a:extLst>
                <a:ext uri="{FF2B5EF4-FFF2-40B4-BE49-F238E27FC236}">
                  <a16:creationId xmlns:a16="http://schemas.microsoft.com/office/drawing/2014/main" id="{37DEB01E-6F24-B0BC-F2A8-CB454821CE8B}"/>
                </a:ext>
              </a:extLst>
            </p:cNvPr>
            <p:cNvPicPr>
              <a:picLocks noChangeAspect="1"/>
            </p:cNvPicPr>
            <p:nvPr/>
          </p:nvPicPr>
          <p:blipFill>
            <a:blip r:embed="rId2"/>
            <a:stretch>
              <a:fillRect/>
            </a:stretch>
          </p:blipFill>
          <p:spPr>
            <a:xfrm>
              <a:off x="5210343" y="1693588"/>
              <a:ext cx="2577368" cy="2125615"/>
            </a:xfrm>
            <a:prstGeom prst="rect">
              <a:avLst/>
            </a:prstGeom>
          </p:spPr>
        </p:pic>
        <p:pic>
          <p:nvPicPr>
            <p:cNvPr id="5" name="図 4">
              <a:extLst>
                <a:ext uri="{FF2B5EF4-FFF2-40B4-BE49-F238E27FC236}">
                  <a16:creationId xmlns:a16="http://schemas.microsoft.com/office/drawing/2014/main" id="{10C5567D-786B-B196-F3CF-0D5191C9FC31}"/>
                </a:ext>
              </a:extLst>
            </p:cNvPr>
            <p:cNvPicPr>
              <a:picLocks noChangeAspect="1"/>
            </p:cNvPicPr>
            <p:nvPr/>
          </p:nvPicPr>
          <p:blipFill>
            <a:blip r:embed="rId3"/>
            <a:stretch>
              <a:fillRect/>
            </a:stretch>
          </p:blipFill>
          <p:spPr>
            <a:xfrm>
              <a:off x="909626" y="1687966"/>
              <a:ext cx="2536933" cy="2124000"/>
            </a:xfrm>
            <a:prstGeom prst="rect">
              <a:avLst/>
            </a:prstGeom>
          </p:spPr>
        </p:pic>
        <p:sp>
          <p:nvSpPr>
            <p:cNvPr id="9" name="矢印: 下 8">
              <a:extLst>
                <a:ext uri="{FF2B5EF4-FFF2-40B4-BE49-F238E27FC236}">
                  <a16:creationId xmlns:a16="http://schemas.microsoft.com/office/drawing/2014/main" id="{15BD4BE5-7D40-5E80-D494-A1426CECC569}"/>
                </a:ext>
              </a:extLst>
            </p:cNvPr>
            <p:cNvSpPr/>
            <p:nvPr/>
          </p:nvSpPr>
          <p:spPr>
            <a:xfrm rot="18070886">
              <a:off x="2192143" y="2029999"/>
              <a:ext cx="403650" cy="721198"/>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endParaRPr>
            </a:p>
          </p:txBody>
        </p:sp>
        <p:sp>
          <p:nvSpPr>
            <p:cNvPr id="7" name="矢印: 下 6">
              <a:extLst>
                <a:ext uri="{FF2B5EF4-FFF2-40B4-BE49-F238E27FC236}">
                  <a16:creationId xmlns:a16="http://schemas.microsoft.com/office/drawing/2014/main" id="{FB97E715-5A42-1D6E-883B-B7EC9F9E49C5}"/>
                </a:ext>
              </a:extLst>
            </p:cNvPr>
            <p:cNvSpPr/>
            <p:nvPr/>
          </p:nvSpPr>
          <p:spPr>
            <a:xfrm rot="18342127">
              <a:off x="6570959" y="2067785"/>
              <a:ext cx="403650" cy="721198"/>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endParaRPr>
            </a:p>
          </p:txBody>
        </p:sp>
        <p:sp>
          <p:nvSpPr>
            <p:cNvPr id="8" name="テキスト ボックス 7">
              <a:extLst>
                <a:ext uri="{FF2B5EF4-FFF2-40B4-BE49-F238E27FC236}">
                  <a16:creationId xmlns:a16="http://schemas.microsoft.com/office/drawing/2014/main" id="{D1A20CA8-3DD5-EFB1-3335-04F54658BF4F}"/>
                </a:ext>
              </a:extLst>
            </p:cNvPr>
            <p:cNvSpPr txBox="1"/>
            <p:nvPr/>
          </p:nvSpPr>
          <p:spPr>
            <a:xfrm>
              <a:off x="2737411" y="1950111"/>
              <a:ext cx="1407132" cy="584775"/>
            </a:xfrm>
            <a:prstGeom prst="rect">
              <a:avLst/>
            </a:prstGeom>
            <a:solidFill>
              <a:schemeClr val="bg1"/>
            </a:solidFill>
            <a:ln w="19050">
              <a:solidFill>
                <a:srgbClr val="33CC33"/>
              </a:solidFill>
            </a:ln>
          </p:spPr>
          <p:txBody>
            <a:bodyPr wrap="square" rtlCol="0">
              <a:spAutoFit/>
            </a:bodyPr>
            <a:lstStyle/>
            <a:p>
              <a:pPr algn="ctr"/>
              <a:r>
                <a:rPr lang="ja-JP" altLang="en-US" sz="1600" dirty="0">
                  <a:solidFill>
                    <a:srgbClr val="FF0000"/>
                  </a:solidFill>
                </a:rPr>
                <a:t>建物全焼棟数</a:t>
              </a:r>
              <a:r>
                <a:rPr lang="en-US" altLang="ja-JP" sz="1600" dirty="0">
                  <a:solidFill>
                    <a:srgbClr val="FF0000"/>
                  </a:solidFill>
                </a:rPr>
                <a:t>3</a:t>
              </a:r>
              <a:r>
                <a:rPr kumimoji="1" lang="en-US" altLang="ja-JP" sz="1600" dirty="0">
                  <a:solidFill>
                    <a:srgbClr val="FF0000"/>
                  </a:solidFill>
                </a:rPr>
                <a:t>8%</a:t>
              </a:r>
              <a:r>
                <a:rPr kumimoji="1" lang="ja-JP" altLang="en-US" sz="1600" dirty="0">
                  <a:solidFill>
                    <a:srgbClr val="FF0000"/>
                  </a:solidFill>
                </a:rPr>
                <a:t>減</a:t>
              </a:r>
            </a:p>
          </p:txBody>
        </p:sp>
        <p:sp>
          <p:nvSpPr>
            <p:cNvPr id="16" name="テキスト ボックス 15">
              <a:extLst>
                <a:ext uri="{FF2B5EF4-FFF2-40B4-BE49-F238E27FC236}">
                  <a16:creationId xmlns:a16="http://schemas.microsoft.com/office/drawing/2014/main" id="{0DC6C87A-CBE8-4916-22AC-43D6235CF932}"/>
                </a:ext>
              </a:extLst>
            </p:cNvPr>
            <p:cNvSpPr txBox="1"/>
            <p:nvPr/>
          </p:nvSpPr>
          <p:spPr>
            <a:xfrm>
              <a:off x="7183392" y="1959382"/>
              <a:ext cx="1407132" cy="584775"/>
            </a:xfrm>
            <a:prstGeom prst="rect">
              <a:avLst/>
            </a:prstGeom>
            <a:solidFill>
              <a:schemeClr val="bg1"/>
            </a:solidFill>
            <a:ln w="19050">
              <a:solidFill>
                <a:srgbClr val="33CC33"/>
              </a:solidFill>
            </a:ln>
          </p:spPr>
          <p:txBody>
            <a:bodyPr wrap="square" rtlCol="0">
              <a:spAutoFit/>
            </a:bodyPr>
            <a:lstStyle/>
            <a:p>
              <a:pPr algn="ctr"/>
              <a:r>
                <a:rPr lang="ja-JP" altLang="en-US" sz="1600" dirty="0">
                  <a:solidFill>
                    <a:srgbClr val="FF0000"/>
                  </a:solidFill>
                </a:rPr>
                <a:t>建物全焼棟数</a:t>
              </a:r>
              <a:r>
                <a:rPr lang="en-US" altLang="ja-JP" sz="1600" dirty="0">
                  <a:solidFill>
                    <a:srgbClr val="FF0000"/>
                  </a:solidFill>
                </a:rPr>
                <a:t>45</a:t>
              </a:r>
              <a:r>
                <a:rPr kumimoji="1" lang="en-US" altLang="ja-JP" sz="1600" dirty="0">
                  <a:solidFill>
                    <a:srgbClr val="FF0000"/>
                  </a:solidFill>
                </a:rPr>
                <a:t>%</a:t>
              </a:r>
              <a:r>
                <a:rPr kumimoji="1" lang="ja-JP" altLang="en-US" sz="1600" dirty="0">
                  <a:solidFill>
                    <a:srgbClr val="FF0000"/>
                  </a:solidFill>
                </a:rPr>
                <a:t>減</a:t>
              </a:r>
            </a:p>
          </p:txBody>
        </p:sp>
        <p:pic>
          <p:nvPicPr>
            <p:cNvPr id="12" name="図 11">
              <a:extLst>
                <a:ext uri="{FF2B5EF4-FFF2-40B4-BE49-F238E27FC236}">
                  <a16:creationId xmlns:a16="http://schemas.microsoft.com/office/drawing/2014/main" id="{192AC1CC-0706-B571-2366-E73D8F7DA788}"/>
                </a:ext>
              </a:extLst>
            </p:cNvPr>
            <p:cNvPicPr>
              <a:picLocks noChangeAspect="1"/>
            </p:cNvPicPr>
            <p:nvPr/>
          </p:nvPicPr>
          <p:blipFill>
            <a:blip r:embed="rId4"/>
            <a:stretch>
              <a:fillRect/>
            </a:stretch>
          </p:blipFill>
          <p:spPr>
            <a:xfrm>
              <a:off x="909626" y="3886863"/>
              <a:ext cx="2541704" cy="2108972"/>
            </a:xfrm>
            <a:prstGeom prst="rect">
              <a:avLst/>
            </a:prstGeom>
          </p:spPr>
        </p:pic>
        <p:pic>
          <p:nvPicPr>
            <p:cNvPr id="24" name="図 23">
              <a:extLst>
                <a:ext uri="{FF2B5EF4-FFF2-40B4-BE49-F238E27FC236}">
                  <a16:creationId xmlns:a16="http://schemas.microsoft.com/office/drawing/2014/main" id="{6DBE831F-260F-0246-2A35-B8D748493348}"/>
                </a:ext>
              </a:extLst>
            </p:cNvPr>
            <p:cNvPicPr>
              <a:picLocks noChangeAspect="1"/>
            </p:cNvPicPr>
            <p:nvPr/>
          </p:nvPicPr>
          <p:blipFill>
            <a:blip r:embed="rId5"/>
            <a:stretch>
              <a:fillRect/>
            </a:stretch>
          </p:blipFill>
          <p:spPr>
            <a:xfrm>
              <a:off x="5226672" y="3871977"/>
              <a:ext cx="2555970" cy="2108972"/>
            </a:xfrm>
            <a:prstGeom prst="rect">
              <a:avLst/>
            </a:prstGeom>
          </p:spPr>
        </p:pic>
        <p:sp>
          <p:nvSpPr>
            <p:cNvPr id="15" name="矢印: 下 14">
              <a:extLst>
                <a:ext uri="{FF2B5EF4-FFF2-40B4-BE49-F238E27FC236}">
                  <a16:creationId xmlns:a16="http://schemas.microsoft.com/office/drawing/2014/main" id="{09E9331C-A0D6-09F8-E015-915CE0401CA8}"/>
                </a:ext>
              </a:extLst>
            </p:cNvPr>
            <p:cNvSpPr/>
            <p:nvPr/>
          </p:nvSpPr>
          <p:spPr>
            <a:xfrm rot="18642446">
              <a:off x="2238685" y="4333751"/>
              <a:ext cx="403650" cy="823423"/>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rPr>
                <a:t>　　　　　　　　　　　　　　　　　　　　　　　　　　</a:t>
              </a:r>
            </a:p>
          </p:txBody>
        </p:sp>
        <p:sp>
          <p:nvSpPr>
            <p:cNvPr id="18" name="テキスト ボックス 17">
              <a:extLst>
                <a:ext uri="{FF2B5EF4-FFF2-40B4-BE49-F238E27FC236}">
                  <a16:creationId xmlns:a16="http://schemas.microsoft.com/office/drawing/2014/main" id="{E62ED9FE-9961-038B-C787-10EFB11827D8}"/>
                </a:ext>
              </a:extLst>
            </p:cNvPr>
            <p:cNvSpPr txBox="1"/>
            <p:nvPr/>
          </p:nvSpPr>
          <p:spPr>
            <a:xfrm>
              <a:off x="2836527" y="4168584"/>
              <a:ext cx="1031430" cy="584775"/>
            </a:xfrm>
            <a:prstGeom prst="rect">
              <a:avLst/>
            </a:prstGeom>
            <a:solidFill>
              <a:schemeClr val="bg1"/>
            </a:solidFill>
            <a:ln w="19050">
              <a:solidFill>
                <a:srgbClr val="33CC33"/>
              </a:solidFill>
            </a:ln>
          </p:spPr>
          <p:txBody>
            <a:bodyPr wrap="square" rtlCol="0">
              <a:spAutoFit/>
            </a:bodyPr>
            <a:lstStyle/>
            <a:p>
              <a:pPr algn="ctr"/>
              <a:r>
                <a:rPr lang="ja-JP" altLang="en-US" sz="1600" dirty="0">
                  <a:solidFill>
                    <a:srgbClr val="FF0000"/>
                  </a:solidFill>
                </a:rPr>
                <a:t>死者数</a:t>
              </a:r>
              <a:endParaRPr lang="en-US" altLang="ja-JP" sz="1600" dirty="0">
                <a:solidFill>
                  <a:srgbClr val="FF0000"/>
                </a:solidFill>
              </a:endParaRPr>
            </a:p>
            <a:p>
              <a:pPr algn="ctr"/>
              <a:r>
                <a:rPr lang="en-US" altLang="ja-JP" sz="1600" dirty="0">
                  <a:solidFill>
                    <a:srgbClr val="FF0000"/>
                  </a:solidFill>
                </a:rPr>
                <a:t>53</a:t>
              </a:r>
              <a:r>
                <a:rPr kumimoji="1" lang="en-US" altLang="ja-JP" sz="1600" dirty="0">
                  <a:solidFill>
                    <a:srgbClr val="FF0000"/>
                  </a:solidFill>
                </a:rPr>
                <a:t>%</a:t>
              </a:r>
              <a:r>
                <a:rPr kumimoji="1" lang="ja-JP" altLang="en-US" sz="1600" dirty="0">
                  <a:solidFill>
                    <a:srgbClr val="FF0000"/>
                  </a:solidFill>
                </a:rPr>
                <a:t>減</a:t>
              </a:r>
            </a:p>
          </p:txBody>
        </p:sp>
        <p:sp>
          <p:nvSpPr>
            <p:cNvPr id="17" name="矢印: 下 16">
              <a:extLst>
                <a:ext uri="{FF2B5EF4-FFF2-40B4-BE49-F238E27FC236}">
                  <a16:creationId xmlns:a16="http://schemas.microsoft.com/office/drawing/2014/main" id="{37D9E0BB-C72F-4B60-047C-49BF2C31E22D}"/>
                </a:ext>
              </a:extLst>
            </p:cNvPr>
            <p:cNvSpPr/>
            <p:nvPr/>
          </p:nvSpPr>
          <p:spPr>
            <a:xfrm rot="18698069">
              <a:off x="6561623" y="4084811"/>
              <a:ext cx="403650" cy="886828"/>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endParaRPr>
            </a:p>
          </p:txBody>
        </p:sp>
        <p:sp>
          <p:nvSpPr>
            <p:cNvPr id="19" name="テキスト ボックス 18">
              <a:extLst>
                <a:ext uri="{FF2B5EF4-FFF2-40B4-BE49-F238E27FC236}">
                  <a16:creationId xmlns:a16="http://schemas.microsoft.com/office/drawing/2014/main" id="{34A02634-33E4-D3B8-013D-DC8C30077DD2}"/>
                </a:ext>
              </a:extLst>
            </p:cNvPr>
            <p:cNvSpPr txBox="1"/>
            <p:nvPr/>
          </p:nvSpPr>
          <p:spPr>
            <a:xfrm>
              <a:off x="7183392" y="4129689"/>
              <a:ext cx="1031430" cy="584775"/>
            </a:xfrm>
            <a:prstGeom prst="rect">
              <a:avLst/>
            </a:prstGeom>
            <a:solidFill>
              <a:schemeClr val="bg1"/>
            </a:solidFill>
            <a:ln w="19050">
              <a:solidFill>
                <a:srgbClr val="33CC33"/>
              </a:solidFill>
            </a:ln>
          </p:spPr>
          <p:txBody>
            <a:bodyPr wrap="square" rtlCol="0">
              <a:spAutoFit/>
            </a:bodyPr>
            <a:lstStyle/>
            <a:p>
              <a:pPr algn="ctr"/>
              <a:r>
                <a:rPr lang="ja-JP" altLang="en-US" sz="1600" dirty="0">
                  <a:solidFill>
                    <a:srgbClr val="FF0000"/>
                  </a:solidFill>
                </a:rPr>
                <a:t>死者数</a:t>
              </a:r>
              <a:endParaRPr lang="en-US" altLang="ja-JP" sz="1600" dirty="0">
                <a:solidFill>
                  <a:srgbClr val="FF0000"/>
                </a:solidFill>
              </a:endParaRPr>
            </a:p>
            <a:p>
              <a:pPr algn="ctr"/>
              <a:r>
                <a:rPr lang="en-US" altLang="ja-JP" sz="1600" dirty="0">
                  <a:solidFill>
                    <a:srgbClr val="FF0000"/>
                  </a:solidFill>
                </a:rPr>
                <a:t>51</a:t>
              </a:r>
              <a:r>
                <a:rPr kumimoji="1" lang="en-US" altLang="ja-JP" sz="1600" dirty="0">
                  <a:solidFill>
                    <a:srgbClr val="FF0000"/>
                  </a:solidFill>
                </a:rPr>
                <a:t>%</a:t>
              </a:r>
              <a:r>
                <a:rPr kumimoji="1" lang="ja-JP" altLang="en-US" sz="1600" dirty="0">
                  <a:solidFill>
                    <a:srgbClr val="FF0000"/>
                  </a:solidFill>
                </a:rPr>
                <a:t>減</a:t>
              </a:r>
            </a:p>
          </p:txBody>
        </p:sp>
      </p:grpSp>
    </p:spTree>
    <p:extLst>
      <p:ext uri="{BB962C8B-B14F-4D97-AF65-F5344CB8AC3E}">
        <p14:creationId xmlns:p14="http://schemas.microsoft.com/office/powerpoint/2010/main" val="3257710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433C55B-5E5F-6BB3-FAC3-16858D8DE829}"/>
              </a:ext>
            </a:extLst>
          </p:cNvPr>
          <p:cNvSpPr>
            <a:spLocks noGrp="1"/>
          </p:cNvSpPr>
          <p:nvPr>
            <p:ph type="title"/>
          </p:nvPr>
        </p:nvSpPr>
        <p:spPr/>
        <p:txBody>
          <a:bodyPr/>
          <a:lstStyle/>
          <a:p>
            <a:r>
              <a:rPr lang="ja-JP" altLang="en-US" dirty="0"/>
              <a:t>６．災害シナリオ</a:t>
            </a:r>
          </a:p>
        </p:txBody>
      </p:sp>
    </p:spTree>
    <p:extLst>
      <p:ext uri="{BB962C8B-B14F-4D97-AF65-F5344CB8AC3E}">
        <p14:creationId xmlns:p14="http://schemas.microsoft.com/office/powerpoint/2010/main" val="4244641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3E261E53-3ED0-3F34-BF90-897843FE64B7}"/>
              </a:ext>
            </a:extLst>
          </p:cNvPr>
          <p:cNvSpPr>
            <a:spLocks noGrp="1"/>
          </p:cNvSpPr>
          <p:nvPr>
            <p:ph type="title"/>
          </p:nvPr>
        </p:nvSpPr>
        <p:spPr>
          <a:xfrm>
            <a:off x="0" y="0"/>
            <a:ext cx="9144000" cy="446807"/>
          </a:xfrm>
        </p:spPr>
        <p:txBody>
          <a:bodyPr/>
          <a:lstStyle/>
          <a:p>
            <a:pPr algn="ctr"/>
            <a:r>
              <a:rPr kumimoji="1" lang="ja-JP" altLang="en-US" sz="2200" dirty="0"/>
              <a:t>６</a:t>
            </a:r>
            <a:r>
              <a:rPr kumimoji="1" lang="en-US" altLang="ja-JP" sz="2200" dirty="0"/>
              <a:t>-</a:t>
            </a:r>
            <a:r>
              <a:rPr kumimoji="1" lang="ja-JP" altLang="en-US" sz="2200" dirty="0"/>
              <a:t>１．災害シナリオ</a:t>
            </a:r>
            <a:r>
              <a:rPr lang="ja-JP" altLang="en-US" sz="2200" dirty="0"/>
              <a:t>について</a:t>
            </a:r>
            <a:endParaRPr kumimoji="1" lang="ja-JP" altLang="en-US" sz="2200" dirty="0"/>
          </a:p>
        </p:txBody>
      </p:sp>
      <p:sp>
        <p:nvSpPr>
          <p:cNvPr id="5" name="テキスト ボックス 4">
            <a:extLst>
              <a:ext uri="{FF2B5EF4-FFF2-40B4-BE49-F238E27FC236}">
                <a16:creationId xmlns:a16="http://schemas.microsoft.com/office/drawing/2014/main" id="{E3A93600-613D-B193-4D57-5FAA1823E861}"/>
              </a:ext>
            </a:extLst>
          </p:cNvPr>
          <p:cNvSpPr txBox="1"/>
          <p:nvPr/>
        </p:nvSpPr>
        <p:spPr>
          <a:xfrm>
            <a:off x="0" y="600612"/>
            <a:ext cx="9005340" cy="3622414"/>
          </a:xfrm>
          <a:prstGeom prst="rect">
            <a:avLst/>
          </a:prstGeom>
          <a:noFill/>
        </p:spPr>
        <p:txBody>
          <a:bodyPr wrap="square" rtlCol="0">
            <a:noAutofit/>
          </a:bodyPr>
          <a:lstStyle/>
          <a:p>
            <a:pPr marL="269875" indent="-269875" algn="just"/>
            <a:r>
              <a:rPr lang="ja-JP" altLang="en-US" sz="1600" dirty="0">
                <a:solidFill>
                  <a:prstClr val="black"/>
                </a:solidFill>
              </a:rPr>
              <a:t>・　災害シナリオは、災害発生時の状況を想像し、取るべき対応や事前にどのような備えが必要か気づいていもらえるよう作成しました。</a:t>
            </a:r>
            <a:endParaRPr lang="en-US" altLang="ja-JP" sz="1600" dirty="0">
              <a:solidFill>
                <a:prstClr val="black"/>
              </a:solidFill>
            </a:endParaRPr>
          </a:p>
          <a:p>
            <a:pPr marL="269875" indent="-269875" algn="just">
              <a:spcBef>
                <a:spcPts val="600"/>
              </a:spcBef>
            </a:pPr>
            <a:r>
              <a:rPr lang="ja-JP" altLang="en-US" sz="1600" dirty="0">
                <a:solidFill>
                  <a:prstClr val="black"/>
                </a:solidFill>
              </a:rPr>
              <a:t>・　地震発生後の全体像を把握するため、様々な被害の様相やそれに対応する対策、復旧状況等について、時系列的にまとめました。</a:t>
            </a:r>
            <a:endParaRPr lang="en-US" altLang="ja-JP" sz="1600" dirty="0">
              <a:solidFill>
                <a:prstClr val="black"/>
              </a:solidFill>
            </a:endParaRPr>
          </a:p>
          <a:p>
            <a:pPr marL="269875" indent="-269875" algn="just">
              <a:spcBef>
                <a:spcPts val="600"/>
              </a:spcBef>
            </a:pPr>
            <a:r>
              <a:rPr lang="ja-JP" altLang="en-US" sz="1600" dirty="0">
                <a:solidFill>
                  <a:prstClr val="black"/>
                </a:solidFill>
              </a:rPr>
              <a:t>・　特に、県内に広範囲な影響を及ぼす南海トラフの巨大地震を対象として、自宅にいない人が多い夏</a:t>
            </a:r>
            <a:r>
              <a:rPr lang="en-US" altLang="ja-JP" sz="1600" dirty="0">
                <a:solidFill>
                  <a:prstClr val="black"/>
                </a:solidFill>
              </a:rPr>
              <a:t>12</a:t>
            </a:r>
            <a:r>
              <a:rPr lang="ja-JP" altLang="en-US" sz="1600" dirty="0">
                <a:solidFill>
                  <a:prstClr val="black"/>
                </a:solidFill>
              </a:rPr>
              <a:t>時風速</a:t>
            </a:r>
            <a:r>
              <a:rPr lang="en-US" altLang="ja-JP" sz="1600" dirty="0">
                <a:solidFill>
                  <a:prstClr val="black"/>
                </a:solidFill>
              </a:rPr>
              <a:t>8m/</a:t>
            </a:r>
            <a:r>
              <a:rPr lang="ja-JP" altLang="en-US" sz="1600" dirty="0">
                <a:solidFill>
                  <a:prstClr val="black"/>
                </a:solidFill>
              </a:rPr>
              <a:t>秒のケースと、建物被害（全壊・全焼棟数）が最も大きい冬</a:t>
            </a:r>
            <a:r>
              <a:rPr lang="en-US" altLang="ja-JP" sz="1600" dirty="0">
                <a:solidFill>
                  <a:prstClr val="black"/>
                </a:solidFill>
              </a:rPr>
              <a:t>18</a:t>
            </a:r>
            <a:r>
              <a:rPr lang="ja-JP" altLang="en-US" sz="1600" dirty="0">
                <a:solidFill>
                  <a:prstClr val="black"/>
                </a:solidFill>
              </a:rPr>
              <a:t>時風速</a:t>
            </a:r>
            <a:r>
              <a:rPr lang="en-US" altLang="ja-JP" sz="1600" dirty="0">
                <a:solidFill>
                  <a:prstClr val="black"/>
                </a:solidFill>
              </a:rPr>
              <a:t>8m/</a:t>
            </a:r>
            <a:r>
              <a:rPr lang="ja-JP" altLang="en-US" sz="1600" dirty="0">
                <a:solidFill>
                  <a:prstClr val="black"/>
                </a:solidFill>
              </a:rPr>
              <a:t>秒のケースで作成しました。</a:t>
            </a:r>
            <a:endParaRPr lang="en-US" altLang="ja-JP" sz="1600" dirty="0">
              <a:solidFill>
                <a:prstClr val="black"/>
              </a:solidFill>
            </a:endParaRPr>
          </a:p>
          <a:p>
            <a:pPr marL="269875" indent="-269875" algn="just">
              <a:spcBef>
                <a:spcPts val="600"/>
              </a:spcBef>
            </a:pPr>
            <a:r>
              <a:rPr lang="ja-JP" altLang="en-US" sz="1600" dirty="0">
                <a:solidFill>
                  <a:prstClr val="black"/>
                </a:solidFill>
              </a:rPr>
              <a:t>・　各災害シナリオでは、発災から</a:t>
            </a:r>
            <a:r>
              <a:rPr lang="en-US" altLang="ja-JP" sz="1600" dirty="0">
                <a:solidFill>
                  <a:prstClr val="black"/>
                </a:solidFill>
              </a:rPr>
              <a:t>1</a:t>
            </a:r>
            <a:r>
              <a:rPr lang="ja-JP" altLang="en-US" sz="1600" dirty="0">
                <a:solidFill>
                  <a:prstClr val="black"/>
                </a:solidFill>
              </a:rPr>
              <a:t>年後までをシナリオ化しました。</a:t>
            </a:r>
            <a:endParaRPr lang="en-US" altLang="ja-JP" sz="1600" dirty="0">
              <a:solidFill>
                <a:prstClr val="black"/>
              </a:solidFill>
            </a:endParaRPr>
          </a:p>
          <a:p>
            <a:pPr marL="269875" indent="-269875" algn="just">
              <a:spcBef>
                <a:spcPts val="600"/>
              </a:spcBef>
            </a:pPr>
            <a:r>
              <a:rPr lang="ja-JP" altLang="en-US" sz="1600" dirty="0">
                <a:solidFill>
                  <a:prstClr val="black"/>
                </a:solidFill>
              </a:rPr>
              <a:t>　　</a:t>
            </a:r>
            <a:r>
              <a:rPr lang="en-US" altLang="ja-JP" sz="1600" dirty="0">
                <a:solidFill>
                  <a:prstClr val="black"/>
                </a:solidFill>
              </a:rPr>
              <a:t>	</a:t>
            </a:r>
            <a:r>
              <a:rPr lang="ja-JP" altLang="en-US" sz="1600" dirty="0">
                <a:solidFill>
                  <a:prstClr val="black"/>
                </a:solidFill>
              </a:rPr>
              <a:t>縦軸：自然現象と物的被害</a:t>
            </a:r>
            <a:endParaRPr lang="en-US" altLang="ja-JP" sz="1600" dirty="0">
              <a:solidFill>
                <a:prstClr val="black"/>
              </a:solidFill>
            </a:endParaRPr>
          </a:p>
          <a:p>
            <a:pPr marL="269875" indent="-269875" algn="just">
              <a:spcBef>
                <a:spcPts val="600"/>
              </a:spcBef>
            </a:pPr>
            <a:r>
              <a:rPr lang="ja-JP" altLang="en-US" sz="1600" dirty="0">
                <a:solidFill>
                  <a:prstClr val="black"/>
                </a:solidFill>
              </a:rPr>
              <a:t>　　</a:t>
            </a:r>
            <a:r>
              <a:rPr lang="en-US" altLang="ja-JP" sz="1600" dirty="0">
                <a:solidFill>
                  <a:prstClr val="black"/>
                </a:solidFill>
              </a:rPr>
              <a:t>	</a:t>
            </a:r>
            <a:r>
              <a:rPr lang="ja-JP" altLang="en-US" sz="1600" dirty="0">
                <a:solidFill>
                  <a:prstClr val="black"/>
                </a:solidFill>
              </a:rPr>
              <a:t>横軸：地震発生後の時間経過</a:t>
            </a:r>
            <a:endParaRPr lang="en-US" altLang="ja-JP" sz="1600" dirty="0">
              <a:solidFill>
                <a:prstClr val="black"/>
              </a:solidFill>
            </a:endParaRPr>
          </a:p>
          <a:p>
            <a:pPr marL="269875" indent="-269875" algn="just">
              <a:spcBef>
                <a:spcPts val="600"/>
              </a:spcBef>
            </a:pPr>
            <a:r>
              <a:rPr lang="ja-JP" altLang="en-US" sz="1600" dirty="0">
                <a:solidFill>
                  <a:prstClr val="black"/>
                </a:solidFill>
              </a:rPr>
              <a:t>・　更により具体的なイメージを持っていただくため、例として「共働き世帯」、「単身高齢者世帯」を想定した災害シナリオを作成しました。</a:t>
            </a:r>
            <a:endParaRPr lang="en-US" altLang="ja-JP" sz="1600" dirty="0">
              <a:solidFill>
                <a:prstClr val="black"/>
              </a:solidFill>
            </a:endParaRPr>
          </a:p>
        </p:txBody>
      </p:sp>
      <p:graphicFrame>
        <p:nvGraphicFramePr>
          <p:cNvPr id="2" name="表 1">
            <a:extLst>
              <a:ext uri="{FF2B5EF4-FFF2-40B4-BE49-F238E27FC236}">
                <a16:creationId xmlns:a16="http://schemas.microsoft.com/office/drawing/2014/main" id="{4F74EACB-F9B1-2DF5-12B8-B54F53DA8C98}"/>
              </a:ext>
            </a:extLst>
          </p:cNvPr>
          <p:cNvGraphicFramePr>
            <a:graphicFrameLocks noGrp="1"/>
          </p:cNvGraphicFramePr>
          <p:nvPr>
            <p:extLst>
              <p:ext uri="{D42A27DB-BD31-4B8C-83A1-F6EECF244321}">
                <p14:modId xmlns:p14="http://schemas.microsoft.com/office/powerpoint/2010/main" val="1936880086"/>
              </p:ext>
            </p:extLst>
          </p:nvPr>
        </p:nvGraphicFramePr>
        <p:xfrm>
          <a:off x="1491574" y="4439939"/>
          <a:ext cx="6536987" cy="1995237"/>
        </p:xfrm>
        <a:graphic>
          <a:graphicData uri="http://schemas.openxmlformats.org/drawingml/2006/table">
            <a:tbl>
              <a:tblPr firstRow="1" firstCol="1" bandRow="1">
                <a:tableStyleId>{5C22544A-7EE6-4342-B048-85BDC9FD1C3A}</a:tableStyleId>
              </a:tblPr>
              <a:tblGrid>
                <a:gridCol w="1326157">
                  <a:extLst>
                    <a:ext uri="{9D8B030D-6E8A-4147-A177-3AD203B41FA5}">
                      <a16:colId xmlns:a16="http://schemas.microsoft.com/office/drawing/2014/main" val="715946622"/>
                    </a:ext>
                  </a:extLst>
                </a:gridCol>
                <a:gridCol w="2605415">
                  <a:extLst>
                    <a:ext uri="{9D8B030D-6E8A-4147-A177-3AD203B41FA5}">
                      <a16:colId xmlns:a16="http://schemas.microsoft.com/office/drawing/2014/main" val="1479036763"/>
                    </a:ext>
                  </a:extLst>
                </a:gridCol>
                <a:gridCol w="2605415">
                  <a:extLst>
                    <a:ext uri="{9D8B030D-6E8A-4147-A177-3AD203B41FA5}">
                      <a16:colId xmlns:a16="http://schemas.microsoft.com/office/drawing/2014/main" val="3815882280"/>
                    </a:ext>
                  </a:extLst>
                </a:gridCol>
              </a:tblGrid>
              <a:tr h="221693">
                <a:tc>
                  <a:txBody>
                    <a:bodyPr/>
                    <a:lstStyle/>
                    <a:p>
                      <a:pPr algn="l"/>
                      <a:r>
                        <a:rPr lang="en-US" sz="1200" kern="100" dirty="0">
                          <a:effectLst/>
                        </a:rPr>
                        <a:t>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ja-JP" sz="1200" kern="100" dirty="0">
                          <a:effectLst/>
                        </a:rPr>
                        <a:t>被害想定</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ja-JP" sz="1200" kern="100" dirty="0">
                          <a:effectLst/>
                        </a:rPr>
                        <a:t>災害シナリオ</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384437332"/>
                  </a:ext>
                </a:extLst>
              </a:tr>
              <a:tr h="443386">
                <a:tc>
                  <a:txBody>
                    <a:bodyPr/>
                    <a:lstStyle/>
                    <a:p>
                      <a:pPr algn="l"/>
                      <a:r>
                        <a:rPr lang="ja-JP" sz="1200" kern="100" dirty="0">
                          <a:effectLst/>
                        </a:rPr>
                        <a:t>検討対象</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r>
                        <a:rPr lang="ja-JP" sz="1200" kern="100" dirty="0">
                          <a:effectLst/>
                        </a:rPr>
                        <a:t>・被害</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r>
                        <a:rPr lang="ja-JP" sz="1200" kern="100" dirty="0">
                          <a:effectLst/>
                        </a:rPr>
                        <a:t>・被害</a:t>
                      </a:r>
                    </a:p>
                    <a:p>
                      <a:pPr algn="l"/>
                      <a:r>
                        <a:rPr lang="ja-JP" sz="1200" kern="100" dirty="0">
                          <a:effectLst/>
                        </a:rPr>
                        <a:t>・対応</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12138385"/>
                  </a:ext>
                </a:extLst>
              </a:tr>
              <a:tr h="221693">
                <a:tc>
                  <a:txBody>
                    <a:bodyPr/>
                    <a:lstStyle/>
                    <a:p>
                      <a:pPr algn="l"/>
                      <a:r>
                        <a:rPr lang="ja-JP" sz="1200" kern="100" dirty="0">
                          <a:effectLst/>
                        </a:rPr>
                        <a:t>検討内容</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r>
                        <a:rPr lang="ja-JP" sz="1200" kern="100" dirty="0">
                          <a:effectLst/>
                        </a:rPr>
                        <a:t>・想定地震ごとの被害量（定量）</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r>
                        <a:rPr lang="ja-JP" sz="1200" kern="100" dirty="0">
                          <a:effectLst/>
                        </a:rPr>
                        <a:t>・時間的な変化（定性</a:t>
                      </a:r>
                      <a:r>
                        <a:rPr lang="en-US" sz="1200" kern="100" dirty="0">
                          <a:effectLst/>
                        </a:rPr>
                        <a:t>+</a:t>
                      </a:r>
                      <a:r>
                        <a:rPr lang="ja-JP" sz="1200" kern="100" dirty="0">
                          <a:effectLst/>
                        </a:rPr>
                        <a:t>定量）</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58956973"/>
                  </a:ext>
                </a:extLst>
              </a:tr>
              <a:tr h="221693">
                <a:tc>
                  <a:txBody>
                    <a:bodyPr/>
                    <a:lstStyle/>
                    <a:p>
                      <a:pPr algn="l"/>
                      <a:r>
                        <a:rPr lang="ja-JP" sz="1200" kern="100" dirty="0">
                          <a:effectLst/>
                        </a:rPr>
                        <a:t>検討フェーズ</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r>
                        <a:rPr lang="ja-JP" sz="1200" kern="100" dirty="0">
                          <a:effectLst/>
                        </a:rPr>
                        <a:t>・発災直後のある時点</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r>
                        <a:rPr lang="ja-JP" sz="1200" kern="100" dirty="0">
                          <a:effectLst/>
                        </a:rPr>
                        <a:t>・発災直後～復旧期</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779995273"/>
                  </a:ext>
                </a:extLst>
              </a:tr>
              <a:tr h="886772">
                <a:tc>
                  <a:txBody>
                    <a:bodyPr/>
                    <a:lstStyle/>
                    <a:p>
                      <a:pPr algn="l"/>
                      <a:r>
                        <a:rPr lang="ja-JP" sz="1200" kern="100" dirty="0">
                          <a:effectLst/>
                        </a:rPr>
                        <a:t>検討意義</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r>
                        <a:rPr lang="ja-JP" sz="1200" kern="100" dirty="0">
                          <a:effectLst/>
                        </a:rPr>
                        <a:t>・被害の最大量を把握し、それに対応できる対策を検討することが、地震対策において最も重要な考え方の一つで</a:t>
                      </a:r>
                      <a:r>
                        <a:rPr lang="ja-JP" altLang="en-US" sz="1200" kern="100" dirty="0">
                          <a:effectLst/>
                        </a:rPr>
                        <a:t>す</a:t>
                      </a:r>
                      <a:r>
                        <a:rPr lang="ja-JP" sz="1200" kern="100" dirty="0">
                          <a:effectLst/>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r>
                        <a:rPr lang="ja-JP" sz="1200" kern="100" dirty="0">
                          <a:effectLst/>
                        </a:rPr>
                        <a:t>・時系列の変化の把握により、地震時の対応計画の実効性検証や防災機関等の連携の検討が可能</a:t>
                      </a:r>
                      <a:r>
                        <a:rPr lang="ja-JP" altLang="en-US" sz="1200" kern="100" dirty="0">
                          <a:effectLst/>
                        </a:rPr>
                        <a:t>となります</a:t>
                      </a:r>
                      <a:r>
                        <a:rPr lang="ja-JP" sz="1200" kern="100" dirty="0">
                          <a:effectLst/>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80104494"/>
                  </a:ext>
                </a:extLst>
              </a:tr>
            </a:tbl>
          </a:graphicData>
        </a:graphic>
      </p:graphicFrame>
      <p:sp>
        <p:nvSpPr>
          <p:cNvPr id="4" name="テキスト ボックス 3">
            <a:extLst>
              <a:ext uri="{FF2B5EF4-FFF2-40B4-BE49-F238E27FC236}">
                <a16:creationId xmlns:a16="http://schemas.microsoft.com/office/drawing/2014/main" id="{B96B7A09-9E11-F73D-099D-DB09FC44CB96}"/>
              </a:ext>
            </a:extLst>
          </p:cNvPr>
          <p:cNvSpPr txBox="1"/>
          <p:nvPr/>
        </p:nvSpPr>
        <p:spPr>
          <a:xfrm>
            <a:off x="2290459" y="4132162"/>
            <a:ext cx="4721900" cy="307777"/>
          </a:xfrm>
          <a:prstGeom prst="rect">
            <a:avLst/>
          </a:prstGeom>
          <a:noFill/>
        </p:spPr>
        <p:txBody>
          <a:bodyPr wrap="square" rtlCol="0">
            <a:spAutoFit/>
          </a:bodyPr>
          <a:lstStyle/>
          <a:p>
            <a:pPr algn="ctr"/>
            <a:r>
              <a:rPr kumimoji="1" lang="ja-JP" altLang="en-US" sz="1400" dirty="0"/>
              <a:t>災害シナリオの位置づけ（被害想定との違い）</a:t>
            </a:r>
          </a:p>
        </p:txBody>
      </p:sp>
    </p:spTree>
    <p:extLst>
      <p:ext uri="{BB962C8B-B14F-4D97-AF65-F5344CB8AC3E}">
        <p14:creationId xmlns:p14="http://schemas.microsoft.com/office/powerpoint/2010/main" val="2750173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3E261E53-3ED0-3F34-BF90-897843FE64B7}"/>
              </a:ext>
            </a:extLst>
          </p:cNvPr>
          <p:cNvSpPr>
            <a:spLocks noGrp="1"/>
          </p:cNvSpPr>
          <p:nvPr>
            <p:ph type="title"/>
          </p:nvPr>
        </p:nvSpPr>
        <p:spPr>
          <a:xfrm>
            <a:off x="0" y="0"/>
            <a:ext cx="9144000" cy="446807"/>
          </a:xfrm>
        </p:spPr>
        <p:txBody>
          <a:bodyPr/>
          <a:lstStyle/>
          <a:p>
            <a:pPr algn="ctr"/>
            <a:r>
              <a:rPr kumimoji="1" lang="ja-JP" altLang="en-US" sz="1800" dirty="0"/>
              <a:t>６</a:t>
            </a:r>
            <a:r>
              <a:rPr kumimoji="1" lang="en-US" altLang="ja-JP" sz="1800" dirty="0"/>
              <a:t>-</a:t>
            </a:r>
            <a:r>
              <a:rPr kumimoji="1" lang="ja-JP" altLang="en-US" sz="1800" dirty="0"/>
              <a:t>２．災害シナリオ</a:t>
            </a:r>
            <a:r>
              <a:rPr lang="ja-JP" altLang="en-US" sz="1800" dirty="0"/>
              <a:t>：南海トラフの巨大地震（東側ケース）</a:t>
            </a:r>
            <a:r>
              <a:rPr lang="ja-JP" altLang="en-US" sz="2000" dirty="0"/>
              <a:t>（夏</a:t>
            </a:r>
            <a:r>
              <a:rPr lang="en-US" altLang="ja-JP" sz="2000" dirty="0"/>
              <a:t>12</a:t>
            </a:r>
            <a:r>
              <a:rPr lang="ja-JP" altLang="en-US" sz="2000" dirty="0"/>
              <a:t>時風速</a:t>
            </a:r>
            <a:r>
              <a:rPr lang="en-US" altLang="ja-JP" sz="2000" dirty="0"/>
              <a:t>8m</a:t>
            </a:r>
            <a:r>
              <a:rPr lang="ja-JP" altLang="en-US" sz="2000" dirty="0"/>
              <a:t>）①</a:t>
            </a:r>
            <a:endParaRPr kumimoji="1" lang="ja-JP" altLang="en-US" sz="1800" dirty="0"/>
          </a:p>
        </p:txBody>
      </p:sp>
      <p:sp>
        <p:nvSpPr>
          <p:cNvPr id="5" name="テキスト ボックス 4">
            <a:extLst>
              <a:ext uri="{FF2B5EF4-FFF2-40B4-BE49-F238E27FC236}">
                <a16:creationId xmlns:a16="http://schemas.microsoft.com/office/drawing/2014/main" id="{E3A93600-613D-B193-4D57-5FAA1823E861}"/>
              </a:ext>
            </a:extLst>
          </p:cNvPr>
          <p:cNvSpPr txBox="1"/>
          <p:nvPr/>
        </p:nvSpPr>
        <p:spPr>
          <a:xfrm>
            <a:off x="1876135" y="704355"/>
            <a:ext cx="5391730" cy="446807"/>
          </a:xfrm>
          <a:prstGeom prst="rect">
            <a:avLst/>
          </a:prstGeom>
          <a:noFill/>
        </p:spPr>
        <p:txBody>
          <a:bodyPr wrap="square" rtlCol="0">
            <a:noAutofit/>
          </a:bodyPr>
          <a:lstStyle/>
          <a:p>
            <a:pPr algn="ctr"/>
            <a:r>
              <a:rPr kumimoji="1" lang="ja-JP" altLang="en-US" sz="14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災害・建物被害・人的被害・ライフライン被害の災害シナリオ</a:t>
            </a:r>
          </a:p>
        </p:txBody>
      </p:sp>
      <p:pic>
        <p:nvPicPr>
          <p:cNvPr id="2" name="図 1">
            <a:extLst>
              <a:ext uri="{FF2B5EF4-FFF2-40B4-BE49-F238E27FC236}">
                <a16:creationId xmlns:a16="http://schemas.microsoft.com/office/drawing/2014/main" id="{5B55D01C-A57B-42E3-5CA8-938F4E4FCE7B}"/>
              </a:ext>
            </a:extLst>
          </p:cNvPr>
          <p:cNvPicPr>
            <a:picLocks noChangeAspect="1"/>
          </p:cNvPicPr>
          <p:nvPr/>
        </p:nvPicPr>
        <p:blipFill>
          <a:blip r:embed="rId2"/>
          <a:stretch>
            <a:fillRect/>
          </a:stretch>
        </p:blipFill>
        <p:spPr>
          <a:xfrm>
            <a:off x="34120" y="1241146"/>
            <a:ext cx="9072000" cy="4089379"/>
          </a:xfrm>
          <a:prstGeom prst="rect">
            <a:avLst/>
          </a:prstGeom>
          <a:ln>
            <a:solidFill>
              <a:schemeClr val="tx1"/>
            </a:solidFill>
          </a:ln>
        </p:spPr>
      </p:pic>
    </p:spTree>
    <p:extLst>
      <p:ext uri="{BB962C8B-B14F-4D97-AF65-F5344CB8AC3E}">
        <p14:creationId xmlns:p14="http://schemas.microsoft.com/office/powerpoint/2010/main" val="2695138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3E261E53-3ED0-3F34-BF90-897843FE64B7}"/>
              </a:ext>
            </a:extLst>
          </p:cNvPr>
          <p:cNvSpPr>
            <a:spLocks noGrp="1"/>
          </p:cNvSpPr>
          <p:nvPr>
            <p:ph type="title"/>
          </p:nvPr>
        </p:nvSpPr>
        <p:spPr>
          <a:xfrm>
            <a:off x="0" y="0"/>
            <a:ext cx="9144000" cy="446807"/>
          </a:xfrm>
        </p:spPr>
        <p:txBody>
          <a:bodyPr/>
          <a:lstStyle/>
          <a:p>
            <a:pPr algn="ctr"/>
            <a:r>
              <a:rPr kumimoji="1" lang="ja-JP" altLang="en-US" sz="1800" dirty="0"/>
              <a:t>６</a:t>
            </a:r>
            <a:r>
              <a:rPr kumimoji="1" lang="en-US" altLang="ja-JP" sz="1800" dirty="0"/>
              <a:t>-</a:t>
            </a:r>
            <a:r>
              <a:rPr kumimoji="1" lang="ja-JP" altLang="en-US" sz="1800" dirty="0"/>
              <a:t>３．災害シナリオ</a:t>
            </a:r>
            <a:r>
              <a:rPr lang="ja-JP" altLang="en-US" sz="1800" dirty="0"/>
              <a:t>：南海トラフの巨大地震（東側ケース）</a:t>
            </a:r>
            <a:r>
              <a:rPr lang="ja-JP" altLang="en-US" sz="2000" dirty="0"/>
              <a:t>（夏</a:t>
            </a:r>
            <a:r>
              <a:rPr lang="en-US" altLang="ja-JP" sz="2000" dirty="0"/>
              <a:t>12</a:t>
            </a:r>
            <a:r>
              <a:rPr lang="ja-JP" altLang="en-US" sz="2000" dirty="0"/>
              <a:t>時風速</a:t>
            </a:r>
            <a:r>
              <a:rPr lang="en-US" altLang="ja-JP" sz="2000" dirty="0"/>
              <a:t>8m</a:t>
            </a:r>
            <a:r>
              <a:rPr lang="ja-JP" altLang="en-US" sz="2000" dirty="0"/>
              <a:t>）②</a:t>
            </a:r>
            <a:endParaRPr kumimoji="1" lang="ja-JP" altLang="en-US" sz="1800" dirty="0"/>
          </a:p>
        </p:txBody>
      </p:sp>
      <p:sp>
        <p:nvSpPr>
          <p:cNvPr id="4" name="テキスト ボックス 3">
            <a:extLst>
              <a:ext uri="{FF2B5EF4-FFF2-40B4-BE49-F238E27FC236}">
                <a16:creationId xmlns:a16="http://schemas.microsoft.com/office/drawing/2014/main" id="{838666AE-0354-C022-9B4A-157228D8540C}"/>
              </a:ext>
            </a:extLst>
          </p:cNvPr>
          <p:cNvSpPr txBox="1"/>
          <p:nvPr/>
        </p:nvSpPr>
        <p:spPr>
          <a:xfrm>
            <a:off x="1876135" y="704355"/>
            <a:ext cx="5729622" cy="446807"/>
          </a:xfrm>
          <a:prstGeom prst="rect">
            <a:avLst/>
          </a:prstGeom>
          <a:noFill/>
        </p:spPr>
        <p:txBody>
          <a:bodyPr wrap="square" rtlCol="0">
            <a:noAutofit/>
          </a:bodyPr>
          <a:lstStyle/>
          <a:p>
            <a:pPr algn="ctr"/>
            <a:r>
              <a:rPr kumimoji="1" lang="ja-JP" altLang="en-US" sz="14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交通施設被害・災害応急体制・医療機関・避難所・物資の災害シナリオ</a:t>
            </a:r>
          </a:p>
        </p:txBody>
      </p:sp>
      <p:pic>
        <p:nvPicPr>
          <p:cNvPr id="2" name="図 1">
            <a:extLst>
              <a:ext uri="{FF2B5EF4-FFF2-40B4-BE49-F238E27FC236}">
                <a16:creationId xmlns:a16="http://schemas.microsoft.com/office/drawing/2014/main" id="{98AA5F4D-D4FE-55A6-825D-6F15642BBC86}"/>
              </a:ext>
            </a:extLst>
          </p:cNvPr>
          <p:cNvPicPr>
            <a:picLocks noChangeAspect="1"/>
          </p:cNvPicPr>
          <p:nvPr/>
        </p:nvPicPr>
        <p:blipFill>
          <a:blip r:embed="rId2"/>
          <a:stretch>
            <a:fillRect/>
          </a:stretch>
        </p:blipFill>
        <p:spPr>
          <a:xfrm>
            <a:off x="33013" y="1223889"/>
            <a:ext cx="9072000" cy="4512739"/>
          </a:xfrm>
          <a:prstGeom prst="rect">
            <a:avLst/>
          </a:prstGeom>
          <a:ln>
            <a:solidFill>
              <a:schemeClr val="tx1"/>
            </a:solidFill>
          </a:ln>
        </p:spPr>
      </p:pic>
    </p:spTree>
    <p:extLst>
      <p:ext uri="{BB962C8B-B14F-4D97-AF65-F5344CB8AC3E}">
        <p14:creationId xmlns:p14="http://schemas.microsoft.com/office/powerpoint/2010/main" val="494729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3E261E53-3ED0-3F34-BF90-897843FE64B7}"/>
              </a:ext>
            </a:extLst>
          </p:cNvPr>
          <p:cNvSpPr>
            <a:spLocks noGrp="1"/>
          </p:cNvSpPr>
          <p:nvPr>
            <p:ph type="title"/>
          </p:nvPr>
        </p:nvSpPr>
        <p:spPr>
          <a:xfrm>
            <a:off x="0" y="0"/>
            <a:ext cx="9144000" cy="446807"/>
          </a:xfrm>
        </p:spPr>
        <p:txBody>
          <a:bodyPr/>
          <a:lstStyle/>
          <a:p>
            <a:pPr algn="ctr"/>
            <a:r>
              <a:rPr kumimoji="1" lang="ja-JP" altLang="en-US" sz="1800" dirty="0"/>
              <a:t>６</a:t>
            </a:r>
            <a:r>
              <a:rPr kumimoji="1" lang="en-US" altLang="ja-JP" sz="1800" dirty="0"/>
              <a:t>-</a:t>
            </a:r>
            <a:r>
              <a:rPr kumimoji="1" lang="ja-JP" altLang="en-US" sz="1800" dirty="0"/>
              <a:t>４．災害シナリオ</a:t>
            </a:r>
            <a:r>
              <a:rPr lang="ja-JP" altLang="en-US" sz="1800" dirty="0"/>
              <a:t>：南海トラフの巨大地震（東側ケース）</a:t>
            </a:r>
            <a:r>
              <a:rPr lang="ja-JP" altLang="en-US" sz="2000" dirty="0"/>
              <a:t>（冬</a:t>
            </a:r>
            <a:r>
              <a:rPr lang="en-US" altLang="ja-JP" sz="2000" dirty="0"/>
              <a:t>18</a:t>
            </a:r>
            <a:r>
              <a:rPr lang="ja-JP" altLang="en-US" sz="2000" dirty="0"/>
              <a:t>時風速</a:t>
            </a:r>
            <a:r>
              <a:rPr lang="en-US" altLang="ja-JP" sz="2000" dirty="0"/>
              <a:t>8m</a:t>
            </a:r>
            <a:r>
              <a:rPr lang="ja-JP" altLang="en-US" sz="2000" dirty="0"/>
              <a:t>）①</a:t>
            </a:r>
            <a:endParaRPr kumimoji="1" lang="ja-JP" altLang="en-US" sz="1800" dirty="0"/>
          </a:p>
        </p:txBody>
      </p:sp>
      <p:sp>
        <p:nvSpPr>
          <p:cNvPr id="3" name="テキスト ボックス 2">
            <a:extLst>
              <a:ext uri="{FF2B5EF4-FFF2-40B4-BE49-F238E27FC236}">
                <a16:creationId xmlns:a16="http://schemas.microsoft.com/office/drawing/2014/main" id="{DE80705D-7051-09E6-1A44-F7CF7BFE6CC8}"/>
              </a:ext>
            </a:extLst>
          </p:cNvPr>
          <p:cNvSpPr txBox="1"/>
          <p:nvPr/>
        </p:nvSpPr>
        <p:spPr>
          <a:xfrm>
            <a:off x="1876135" y="704355"/>
            <a:ext cx="5391730" cy="446807"/>
          </a:xfrm>
          <a:prstGeom prst="rect">
            <a:avLst/>
          </a:prstGeom>
          <a:noFill/>
        </p:spPr>
        <p:txBody>
          <a:bodyPr wrap="square" rtlCol="0">
            <a:noAutofit/>
          </a:bodyPr>
          <a:lstStyle/>
          <a:p>
            <a:pPr algn="ctr"/>
            <a:r>
              <a:rPr kumimoji="1" lang="ja-JP" altLang="en-US" sz="14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災害・建物被害・人的被害・ライフライン被害の災害シナリオ</a:t>
            </a:r>
          </a:p>
        </p:txBody>
      </p:sp>
      <p:pic>
        <p:nvPicPr>
          <p:cNvPr id="2" name="図 1">
            <a:extLst>
              <a:ext uri="{FF2B5EF4-FFF2-40B4-BE49-F238E27FC236}">
                <a16:creationId xmlns:a16="http://schemas.microsoft.com/office/drawing/2014/main" id="{7E9307EE-3C28-5E05-B5FD-93D2D4CF1C95}"/>
              </a:ext>
            </a:extLst>
          </p:cNvPr>
          <p:cNvPicPr>
            <a:picLocks noChangeAspect="1"/>
          </p:cNvPicPr>
          <p:nvPr/>
        </p:nvPicPr>
        <p:blipFill>
          <a:blip r:embed="rId2"/>
          <a:stretch>
            <a:fillRect/>
          </a:stretch>
        </p:blipFill>
        <p:spPr>
          <a:xfrm>
            <a:off x="39083" y="1251620"/>
            <a:ext cx="9072000" cy="4089379"/>
          </a:xfrm>
          <a:prstGeom prst="rect">
            <a:avLst/>
          </a:prstGeom>
          <a:ln>
            <a:solidFill>
              <a:schemeClr val="tx1"/>
            </a:solidFill>
          </a:ln>
        </p:spPr>
      </p:pic>
    </p:spTree>
    <p:extLst>
      <p:ext uri="{BB962C8B-B14F-4D97-AF65-F5344CB8AC3E}">
        <p14:creationId xmlns:p14="http://schemas.microsoft.com/office/powerpoint/2010/main" val="16600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760AA4B-BF81-6606-8C98-DD86279E25A6}"/>
              </a:ext>
            </a:extLst>
          </p:cNvPr>
          <p:cNvSpPr>
            <a:spLocks noGrp="1"/>
          </p:cNvSpPr>
          <p:nvPr>
            <p:ph type="title"/>
          </p:nvPr>
        </p:nvSpPr>
        <p:spPr>
          <a:xfrm>
            <a:off x="-1" y="1"/>
            <a:ext cx="9143999" cy="460442"/>
          </a:xfrm>
        </p:spPr>
        <p:txBody>
          <a:bodyPr>
            <a:normAutofit/>
          </a:bodyPr>
          <a:lstStyle/>
          <a:p>
            <a:pPr algn="ctr"/>
            <a:r>
              <a:rPr lang="ja-JP" altLang="en-US" sz="2200" dirty="0"/>
              <a:t>２</a:t>
            </a:r>
            <a:r>
              <a:rPr lang="en-US" altLang="ja-JP" sz="2200" dirty="0"/>
              <a:t>-</a:t>
            </a:r>
            <a:r>
              <a:rPr lang="ja-JP" altLang="en-US" sz="2200" dirty="0"/>
              <a:t>１．山梨県の被害想定（前回調査との変更点）</a:t>
            </a:r>
          </a:p>
        </p:txBody>
      </p:sp>
      <p:sp>
        <p:nvSpPr>
          <p:cNvPr id="2" name="テキスト ボックス 1">
            <a:extLst>
              <a:ext uri="{FF2B5EF4-FFF2-40B4-BE49-F238E27FC236}">
                <a16:creationId xmlns:a16="http://schemas.microsoft.com/office/drawing/2014/main" id="{F4700370-CEAC-EA8A-AB01-AD1C1E02B728}"/>
              </a:ext>
            </a:extLst>
          </p:cNvPr>
          <p:cNvSpPr txBox="1"/>
          <p:nvPr/>
        </p:nvSpPr>
        <p:spPr>
          <a:xfrm>
            <a:off x="143300" y="539960"/>
            <a:ext cx="8857396" cy="5262979"/>
          </a:xfrm>
          <a:prstGeom prst="rect">
            <a:avLst/>
          </a:prstGeom>
          <a:noFill/>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　</a:t>
            </a:r>
            <a:r>
              <a:rPr kumimoji="1" lang="ja-JP" altLang="en-US" dirty="0">
                <a:latin typeface="ＭＳ Ｐゴシック" panose="020B0600070205080204" pitchFamily="50" charset="-128"/>
                <a:ea typeface="ＭＳ Ｐゴシック" panose="020B0600070205080204" pitchFamily="50" charset="-128"/>
              </a:rPr>
              <a:t>前回調査から変更した項目</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　最新の科学的知見に基づき県内に被害を及ぼす想定地震の見直しを行いました。</a:t>
            </a:r>
            <a:endParaRPr kumimoji="1" lang="en-US" altLang="ja-JP" dirty="0">
              <a:latin typeface="ＭＳ Ｐゴシック" panose="020B0600070205080204" pitchFamily="50" charset="-128"/>
              <a:ea typeface="ＭＳ Ｐゴシック" panose="020B0600070205080204" pitchFamily="50" charset="-128"/>
            </a:endParaRPr>
          </a:p>
          <a:p>
            <a:pPr>
              <a:spcBef>
                <a:spcPts val="0"/>
              </a:spcBef>
            </a:pPr>
            <a:r>
              <a:rPr lang="ja-JP" altLang="en-US" sz="1600" dirty="0">
                <a:latin typeface="ＭＳ Ｐゴシック" panose="020B0600070205080204" pitchFamily="50" charset="-128"/>
                <a:ea typeface="ＭＳ Ｐゴシック" panose="020B0600070205080204" pitchFamily="50" charset="-128"/>
              </a:rPr>
              <a:t>　　　　　例）南海トラフの地震：想定外をなくすという観点から</a:t>
            </a:r>
            <a:r>
              <a:rPr lang="en-US" altLang="ja-JP" sz="1600" dirty="0">
                <a:latin typeface="ＭＳ Ｐゴシック" panose="020B0600070205080204" pitchFamily="50" charset="-128"/>
                <a:ea typeface="ＭＳ Ｐゴシック" panose="020B0600070205080204" pitchFamily="50" charset="-128"/>
              </a:rPr>
              <a:t>M9</a:t>
            </a:r>
            <a:r>
              <a:rPr lang="ja-JP" altLang="en-US" sz="1600" dirty="0">
                <a:latin typeface="ＭＳ Ｐゴシック" panose="020B0600070205080204" pitchFamily="50" charset="-128"/>
                <a:ea typeface="ＭＳ Ｐゴシック" panose="020B0600070205080204" pitchFamily="50" charset="-128"/>
              </a:rPr>
              <a:t>クラスの巨大地震を想定　　　</a:t>
            </a:r>
            <a:endParaRPr lang="en-US" altLang="ja-JP" sz="1600" dirty="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新たな国（地震調査研究推進本部）の長期評価：曽根丘陵断層帯　Ｍ</a:t>
            </a:r>
            <a:r>
              <a:rPr lang="en-US" altLang="ja-JP" sz="1600" dirty="0">
                <a:latin typeface="ＭＳ Ｐゴシック" panose="020B0600070205080204" pitchFamily="50" charset="-128"/>
                <a:ea typeface="ＭＳ Ｐゴシック" panose="020B0600070205080204" pitchFamily="50" charset="-128"/>
              </a:rPr>
              <a:t>6.1</a:t>
            </a:r>
            <a:r>
              <a:rPr lang="ja-JP" altLang="en-US" sz="1600" dirty="0">
                <a:latin typeface="ＭＳ Ｐゴシック" panose="020B0600070205080204" pitchFamily="50" charset="-128"/>
                <a:ea typeface="ＭＳ Ｐゴシック" panose="020B0600070205080204" pitchFamily="50" charset="-128"/>
              </a:rPr>
              <a:t>　→　Ｍ</a:t>
            </a:r>
            <a:r>
              <a:rPr lang="en-US" altLang="ja-JP" sz="1600" dirty="0">
                <a:latin typeface="ＭＳ Ｐゴシック" panose="020B0600070205080204" pitchFamily="50" charset="-128"/>
                <a:ea typeface="ＭＳ Ｐゴシック" panose="020B0600070205080204" pitchFamily="50" charset="-128"/>
              </a:rPr>
              <a:t>7.3</a:t>
            </a:r>
            <a:r>
              <a:rPr lang="ja-JP" altLang="en-US" sz="1600" dirty="0">
                <a:latin typeface="ＭＳ Ｐゴシック" panose="020B0600070205080204" pitchFamily="50" charset="-128"/>
                <a:ea typeface="ＭＳ Ｐゴシック" panose="020B0600070205080204" pitchFamily="50" charset="-128"/>
              </a:rPr>
              <a:t>　</a:t>
            </a:r>
            <a:endParaRPr kumimoji="1" lang="ja-JP" altLang="en-US" sz="1600" dirty="0">
              <a:latin typeface="ＭＳ Ｐゴシック" panose="020B0600070205080204" pitchFamily="50" charset="-128"/>
              <a:ea typeface="ＭＳ Ｐゴシック" panose="020B0600070205080204" pitchFamily="50" charset="-128"/>
            </a:endParaRPr>
          </a:p>
          <a:p>
            <a:pPr marL="265113" indent="-265113" algn="just">
              <a:spcBef>
                <a:spcPts val="600"/>
              </a:spcBef>
            </a:pPr>
            <a:r>
              <a:rPr kumimoji="1" lang="ja-JP" altLang="en-US" dirty="0">
                <a:latin typeface="ＭＳ Ｐゴシック" panose="020B0600070205080204" pitchFamily="50" charset="-128"/>
                <a:ea typeface="ＭＳ Ｐゴシック" panose="020B0600070205080204" pitchFamily="50" charset="-128"/>
              </a:rPr>
              <a:t>・ 甲府盆地周辺において谷や川筋などの軟弱地盤を区別するため</a:t>
            </a:r>
            <a:r>
              <a:rPr kumimoji="1" lang="en-US" altLang="ja-JP" dirty="0">
                <a:latin typeface="ＭＳ Ｐゴシック" panose="020B0600070205080204" pitchFamily="50" charset="-128"/>
                <a:ea typeface="ＭＳ Ｐゴシック" panose="020B0600070205080204" pitchFamily="50" charset="-128"/>
              </a:rPr>
              <a:t>50m</a:t>
            </a:r>
            <a:r>
              <a:rPr kumimoji="1" lang="ja-JP" altLang="en-US" dirty="0">
                <a:latin typeface="ＭＳ Ｐゴシック" panose="020B0600070205080204" pitchFamily="50" charset="-128"/>
                <a:ea typeface="ＭＳ Ｐゴシック" panose="020B0600070205080204" pitchFamily="50" charset="-128"/>
              </a:rPr>
              <a:t>メッシュの精緻な地盤モデルを作成しました。</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2000" dirty="0">
                <a:latin typeface="ＭＳ Ｐゴシック" panose="020B0600070205080204" pitchFamily="50" charset="-128"/>
                <a:ea typeface="ＭＳ Ｐゴシック" panose="020B0600070205080204" pitchFamily="50" charset="-128"/>
              </a:rPr>
              <a:t>・  </a:t>
            </a:r>
            <a:r>
              <a:rPr kumimoji="1" lang="ja-JP" altLang="en-US" dirty="0">
                <a:latin typeface="ＭＳ Ｐゴシック" panose="020B0600070205080204" pitchFamily="50" charset="-128"/>
                <a:ea typeface="ＭＳ Ｐゴシック" panose="020B0600070205080204" pitchFamily="50" charset="-128"/>
              </a:rPr>
              <a:t>建物の被害想定は、全ての建物を対象に調査を実施しました。　</a:t>
            </a:r>
            <a:endParaRPr lang="en-US" altLang="ja-JP" sz="1600" dirty="0">
              <a:latin typeface="ＭＳ Ｐゴシック" panose="020B0600070205080204" pitchFamily="50" charset="-128"/>
              <a:ea typeface="ＭＳ Ｐゴシック" panose="020B0600070205080204" pitchFamily="50" charset="-128"/>
            </a:endParaRPr>
          </a:p>
          <a:p>
            <a:pPr marL="360363" indent="-360363" algn="just">
              <a:spcBef>
                <a:spcPts val="600"/>
              </a:spcBef>
            </a:pPr>
            <a:r>
              <a:rPr kumimoji="1" lang="ja-JP" altLang="en-US" sz="2000" dirty="0">
                <a:latin typeface="ＭＳ Ｐゴシック" panose="020B0600070205080204" pitchFamily="50" charset="-128"/>
                <a:ea typeface="ＭＳ Ｐゴシック" panose="020B0600070205080204" pitchFamily="50" charset="-128"/>
              </a:rPr>
              <a:t>・　</a:t>
            </a:r>
            <a:r>
              <a:rPr kumimoji="1" lang="ja-JP" altLang="en-US" dirty="0">
                <a:latin typeface="ＭＳ Ｐゴシック" panose="020B0600070205080204" pitchFamily="50" charset="-128"/>
                <a:ea typeface="ＭＳ Ｐゴシック" panose="020B0600070205080204" pitchFamily="50" charset="-128"/>
              </a:rPr>
              <a:t>被害予測手法は可能な限り因果関係を明らかにし、被害軽減に誰が何を行えばよいのかを示しました。</a:t>
            </a:r>
            <a:endParaRPr kumimoji="1" lang="en-US" altLang="ja-JP" dirty="0">
              <a:latin typeface="ＭＳ Ｐゴシック" panose="020B0600070205080204" pitchFamily="50" charset="-128"/>
              <a:ea typeface="ＭＳ Ｐゴシック" panose="020B0600070205080204" pitchFamily="50" charset="-128"/>
            </a:endParaRPr>
          </a:p>
          <a:p>
            <a:pPr>
              <a:spcBef>
                <a:spcPts val="0"/>
              </a:spcBef>
            </a:pPr>
            <a:r>
              <a:rPr kumimoji="1" lang="ja-JP" altLang="en-US" sz="1600" dirty="0">
                <a:latin typeface="ＭＳ Ｐゴシック" panose="020B0600070205080204" pitchFamily="50" charset="-128"/>
                <a:ea typeface="ＭＳ Ｐゴシック" panose="020B0600070205080204" pitchFamily="50" charset="-128"/>
              </a:rPr>
              <a:t>　　　　　例</a:t>
            </a:r>
            <a:r>
              <a:rPr lang="ja-JP" altLang="en-US" sz="1600" dirty="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建物耐震化による建物被害、人的被害の低減</a:t>
            </a:r>
            <a:endParaRPr lang="en-US" altLang="ja-JP" sz="1600" dirty="0">
              <a:latin typeface="ＭＳ Ｐゴシック" panose="020B0600070205080204" pitchFamily="50" charset="-128"/>
              <a:ea typeface="ＭＳ Ｐゴシック" panose="020B0600070205080204" pitchFamily="50" charset="-128"/>
            </a:endParaRPr>
          </a:p>
          <a:p>
            <a:pPr>
              <a:spcBef>
                <a:spcPts val="0"/>
              </a:spcBef>
            </a:pPr>
            <a:r>
              <a:rPr lang="ja-JP" altLang="en-US" sz="1600" dirty="0">
                <a:latin typeface="ＭＳ Ｐゴシック" panose="020B0600070205080204" pitchFamily="50" charset="-128"/>
                <a:ea typeface="ＭＳ Ｐゴシック" panose="020B0600070205080204" pitchFamily="50" charset="-128"/>
              </a:rPr>
              <a:t>　　　　　　　 家具固定による人的被害の低減</a:t>
            </a:r>
            <a:endParaRPr lang="en-US" altLang="ja-JP" sz="1600" dirty="0">
              <a:latin typeface="ＭＳ Ｐゴシック" panose="020B0600070205080204" pitchFamily="50" charset="-128"/>
              <a:ea typeface="ＭＳ Ｐゴシック" panose="020B0600070205080204" pitchFamily="50" charset="-128"/>
            </a:endParaRPr>
          </a:p>
          <a:p>
            <a:r>
              <a:rPr kumimoji="1" lang="ja-JP" altLang="en-US" sz="1600" dirty="0">
                <a:latin typeface="ＭＳ Ｐゴシック" panose="020B0600070205080204" pitchFamily="50" charset="-128"/>
                <a:ea typeface="ＭＳ Ｐゴシック" panose="020B0600070205080204" pitchFamily="50" charset="-128"/>
              </a:rPr>
              <a:t>　　　　　　　 住民の初期消火向上による建物被害、人的被害の低減</a:t>
            </a:r>
            <a:endParaRPr kumimoji="1" lang="en-US" altLang="ja-JP" sz="1600" dirty="0">
              <a:latin typeface="ＭＳ Ｐゴシック" panose="020B0600070205080204" pitchFamily="50" charset="-128"/>
              <a:ea typeface="ＭＳ Ｐゴシック" panose="020B0600070205080204" pitchFamily="50" charset="-128"/>
            </a:endParaRPr>
          </a:p>
          <a:p>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lang="ja-JP" altLang="en-US" dirty="0">
                <a:latin typeface="ＭＳ Ｐゴシック" panose="020B0600070205080204" pitchFamily="50" charset="-128"/>
                <a:ea typeface="ＭＳ Ｐゴシック" panose="020B0600070205080204" pitchFamily="50" charset="-128"/>
              </a:rPr>
              <a:t>○　新たに追加した被害想定項目</a:t>
            </a:r>
            <a:endParaRPr kumimoji="1" lang="ja-JP" altLang="en-US" dirty="0">
              <a:latin typeface="ＭＳ Ｐゴシック" panose="020B0600070205080204" pitchFamily="50" charset="-128"/>
              <a:ea typeface="ＭＳ Ｐゴシック" panose="020B0600070205080204" pitchFamily="50" charset="-128"/>
            </a:endParaRPr>
          </a:p>
          <a:p>
            <a:pPr algn="just"/>
            <a:r>
              <a:rPr kumimoji="1" lang="ja-JP" altLang="en-US" dirty="0">
                <a:latin typeface="ＭＳ Ｐゴシック" panose="020B0600070205080204" pitchFamily="50" charset="-128"/>
                <a:ea typeface="ＭＳ Ｐゴシック" panose="020B0600070205080204" pitchFamily="50" charset="-128"/>
              </a:rPr>
              <a:t>・　空き家、別荘など山梨県の地域的な課題について予測を行いました。</a:t>
            </a:r>
            <a:endParaRPr kumimoji="1" lang="en-US" altLang="ja-JP" dirty="0">
              <a:latin typeface="ＭＳ Ｐゴシック" panose="020B0600070205080204" pitchFamily="50" charset="-128"/>
              <a:ea typeface="ＭＳ Ｐゴシック" panose="020B0600070205080204" pitchFamily="50" charset="-128"/>
            </a:endParaRPr>
          </a:p>
          <a:p>
            <a:pPr algn="just"/>
            <a:r>
              <a:rPr kumimoji="1" lang="ja-JP" altLang="en-US" dirty="0">
                <a:latin typeface="ＭＳ Ｐゴシック" panose="020B0600070205080204" pitchFamily="50" charset="-128"/>
                <a:ea typeface="ＭＳ Ｐゴシック" panose="020B0600070205080204" pitchFamily="50" charset="-128"/>
              </a:rPr>
              <a:t>・　経済被害の予測を行いました。</a:t>
            </a:r>
          </a:p>
          <a:p>
            <a:pPr marL="265113" indent="-265113" algn="just"/>
            <a:r>
              <a:rPr kumimoji="1" lang="ja-JP" altLang="en-US" dirty="0">
                <a:latin typeface="ＭＳ Ｐゴシック" panose="020B0600070205080204" pitchFamily="50" charset="-128"/>
                <a:ea typeface="ＭＳ Ｐゴシック" panose="020B0600070205080204" pitchFamily="50" charset="-128"/>
              </a:rPr>
              <a:t>・　災害シナリオは期間・項目ごとの様相だけでなく、県民目線の被害様相を示すため、例として共働き世帯と単身高齢者世帯のシナリオも作成しました。</a:t>
            </a:r>
            <a:endParaRPr lang="en-US" altLang="ja-JP"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73741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3E261E53-3ED0-3F34-BF90-897843FE64B7}"/>
              </a:ext>
            </a:extLst>
          </p:cNvPr>
          <p:cNvSpPr>
            <a:spLocks noGrp="1"/>
          </p:cNvSpPr>
          <p:nvPr>
            <p:ph type="title"/>
          </p:nvPr>
        </p:nvSpPr>
        <p:spPr>
          <a:xfrm>
            <a:off x="0" y="0"/>
            <a:ext cx="9144000" cy="446807"/>
          </a:xfrm>
        </p:spPr>
        <p:txBody>
          <a:bodyPr/>
          <a:lstStyle/>
          <a:p>
            <a:pPr algn="ctr"/>
            <a:r>
              <a:rPr kumimoji="1" lang="ja-JP" altLang="en-US" sz="1800" dirty="0"/>
              <a:t>６</a:t>
            </a:r>
            <a:r>
              <a:rPr kumimoji="1" lang="en-US" altLang="ja-JP" sz="1800" dirty="0"/>
              <a:t>-</a:t>
            </a:r>
            <a:r>
              <a:rPr kumimoji="1" lang="ja-JP" altLang="en-US" sz="1800" dirty="0"/>
              <a:t>５．災害シナリオ</a:t>
            </a:r>
            <a:r>
              <a:rPr lang="ja-JP" altLang="en-US" sz="1800" dirty="0"/>
              <a:t>：南海トラフの巨大地震（東側ケース）</a:t>
            </a:r>
            <a:r>
              <a:rPr lang="ja-JP" altLang="en-US" sz="2000" dirty="0"/>
              <a:t>（冬</a:t>
            </a:r>
            <a:r>
              <a:rPr lang="en-US" altLang="ja-JP" sz="2000" dirty="0"/>
              <a:t>18</a:t>
            </a:r>
            <a:r>
              <a:rPr lang="ja-JP" altLang="en-US" sz="2000" dirty="0"/>
              <a:t>時風速</a:t>
            </a:r>
            <a:r>
              <a:rPr lang="en-US" altLang="ja-JP" sz="2000" dirty="0"/>
              <a:t>8m</a:t>
            </a:r>
            <a:r>
              <a:rPr lang="ja-JP" altLang="en-US" sz="2000" dirty="0"/>
              <a:t>）②</a:t>
            </a:r>
            <a:endParaRPr kumimoji="1" lang="ja-JP" altLang="en-US" sz="1800" dirty="0"/>
          </a:p>
        </p:txBody>
      </p:sp>
      <p:sp>
        <p:nvSpPr>
          <p:cNvPr id="2" name="テキスト ボックス 1">
            <a:extLst>
              <a:ext uri="{FF2B5EF4-FFF2-40B4-BE49-F238E27FC236}">
                <a16:creationId xmlns:a16="http://schemas.microsoft.com/office/drawing/2014/main" id="{A10B304E-85E3-7594-09B6-AEDF085B0A4A}"/>
              </a:ext>
            </a:extLst>
          </p:cNvPr>
          <p:cNvSpPr txBox="1"/>
          <p:nvPr/>
        </p:nvSpPr>
        <p:spPr>
          <a:xfrm>
            <a:off x="1876135" y="704355"/>
            <a:ext cx="5729622" cy="446807"/>
          </a:xfrm>
          <a:prstGeom prst="rect">
            <a:avLst/>
          </a:prstGeom>
          <a:noFill/>
        </p:spPr>
        <p:txBody>
          <a:bodyPr wrap="square" rtlCol="0">
            <a:noAutofit/>
          </a:bodyPr>
          <a:lstStyle/>
          <a:p>
            <a:pPr algn="ctr"/>
            <a:r>
              <a:rPr kumimoji="1" lang="ja-JP" altLang="en-US" sz="14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交通施設被害・災害応急体制・医療機関・避難所・物資の災害シナリオ</a:t>
            </a:r>
          </a:p>
        </p:txBody>
      </p:sp>
      <p:sp>
        <p:nvSpPr>
          <p:cNvPr id="5" name="正方形/長方形 4"/>
          <p:cNvSpPr/>
          <p:nvPr/>
        </p:nvSpPr>
        <p:spPr>
          <a:xfrm>
            <a:off x="1430019" y="1352922"/>
            <a:ext cx="928715" cy="67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a:extLst>
              <a:ext uri="{FF2B5EF4-FFF2-40B4-BE49-F238E27FC236}">
                <a16:creationId xmlns:a16="http://schemas.microsoft.com/office/drawing/2014/main" id="{2A2EFB6A-AE0E-BB9D-38B4-53D5FBE8E68C}"/>
              </a:ext>
            </a:extLst>
          </p:cNvPr>
          <p:cNvPicPr>
            <a:picLocks noChangeAspect="1"/>
          </p:cNvPicPr>
          <p:nvPr/>
        </p:nvPicPr>
        <p:blipFill>
          <a:blip r:embed="rId2"/>
          <a:stretch>
            <a:fillRect/>
          </a:stretch>
        </p:blipFill>
        <p:spPr>
          <a:xfrm>
            <a:off x="40827" y="1223889"/>
            <a:ext cx="9072000" cy="4512739"/>
          </a:xfrm>
          <a:prstGeom prst="rect">
            <a:avLst/>
          </a:prstGeom>
          <a:ln>
            <a:solidFill>
              <a:schemeClr val="tx1"/>
            </a:solidFill>
          </a:ln>
        </p:spPr>
      </p:pic>
    </p:spTree>
    <p:extLst>
      <p:ext uri="{BB962C8B-B14F-4D97-AF65-F5344CB8AC3E}">
        <p14:creationId xmlns:p14="http://schemas.microsoft.com/office/powerpoint/2010/main" val="2932547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3E261E53-3ED0-3F34-BF90-897843FE64B7}"/>
              </a:ext>
            </a:extLst>
          </p:cNvPr>
          <p:cNvSpPr>
            <a:spLocks noGrp="1"/>
          </p:cNvSpPr>
          <p:nvPr>
            <p:ph type="title"/>
          </p:nvPr>
        </p:nvSpPr>
        <p:spPr>
          <a:xfrm>
            <a:off x="0" y="0"/>
            <a:ext cx="9144000" cy="478860"/>
          </a:xfrm>
        </p:spPr>
        <p:txBody>
          <a:bodyPr/>
          <a:lstStyle/>
          <a:p>
            <a:pPr algn="ctr"/>
            <a:r>
              <a:rPr kumimoji="1" lang="ja-JP" altLang="en-US" sz="2400" dirty="0"/>
              <a:t>６</a:t>
            </a:r>
            <a:r>
              <a:rPr kumimoji="1" lang="en-US" altLang="ja-JP" sz="2400" dirty="0"/>
              <a:t>-</a:t>
            </a:r>
            <a:r>
              <a:rPr kumimoji="1" lang="ja-JP" altLang="en-US" sz="2400" dirty="0"/>
              <a:t>６．共働き</a:t>
            </a:r>
            <a:r>
              <a:rPr kumimoji="1" lang="ja-JP" altLang="en-US" sz="2200" dirty="0"/>
              <a:t>世帯・単身高齢者世帯を想定した災害シナリオ</a:t>
            </a:r>
          </a:p>
        </p:txBody>
      </p:sp>
      <p:sp>
        <p:nvSpPr>
          <p:cNvPr id="3" name="テキスト ボックス 2">
            <a:extLst>
              <a:ext uri="{FF2B5EF4-FFF2-40B4-BE49-F238E27FC236}">
                <a16:creationId xmlns:a16="http://schemas.microsoft.com/office/drawing/2014/main" id="{AB680838-1D28-EA48-5C79-53D817953AAA}"/>
              </a:ext>
            </a:extLst>
          </p:cNvPr>
          <p:cNvSpPr txBox="1"/>
          <p:nvPr/>
        </p:nvSpPr>
        <p:spPr>
          <a:xfrm>
            <a:off x="179882" y="733721"/>
            <a:ext cx="7787390" cy="747240"/>
          </a:xfrm>
          <a:prstGeom prst="rect">
            <a:avLst/>
          </a:prstGeom>
          <a:noFill/>
        </p:spPr>
        <p:txBody>
          <a:bodyPr wrap="square" rtlCol="0">
            <a:noAutofit/>
          </a:bodyPr>
          <a:lstStyle/>
          <a:p>
            <a:r>
              <a:rPr lang="ja-JP" altLang="en-US" sz="1400" b="1" dirty="0">
                <a:solidFill>
                  <a:prstClr val="black"/>
                </a:solidFill>
              </a:rPr>
              <a:t>＜南海トラフの巨大地震（東側ケース）＞（夏</a:t>
            </a:r>
            <a:r>
              <a:rPr lang="en-US" altLang="ja-JP" sz="1400" b="1" dirty="0">
                <a:solidFill>
                  <a:prstClr val="black"/>
                </a:solidFill>
              </a:rPr>
              <a:t>12</a:t>
            </a:r>
            <a:r>
              <a:rPr lang="ja-JP" altLang="en-US" sz="1400" b="1" dirty="0">
                <a:solidFill>
                  <a:prstClr val="black"/>
                </a:solidFill>
              </a:rPr>
              <a:t>時風速</a:t>
            </a:r>
            <a:r>
              <a:rPr lang="en-US" altLang="ja-JP" sz="1400" b="1" dirty="0">
                <a:solidFill>
                  <a:prstClr val="black"/>
                </a:solidFill>
              </a:rPr>
              <a:t>8m</a:t>
            </a:r>
            <a:r>
              <a:rPr lang="ja-JP" altLang="en-US" sz="1400" b="1" dirty="0">
                <a:solidFill>
                  <a:prstClr val="black"/>
                </a:solidFill>
              </a:rPr>
              <a:t>：夏休み期間中でない平日）</a:t>
            </a:r>
            <a:endParaRPr kumimoji="1" lang="ja-JP" altLang="en-US" sz="1400" b="1"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pic>
        <p:nvPicPr>
          <p:cNvPr id="2" name="図 1">
            <a:extLst>
              <a:ext uri="{FF2B5EF4-FFF2-40B4-BE49-F238E27FC236}">
                <a16:creationId xmlns:a16="http://schemas.microsoft.com/office/drawing/2014/main" id="{3C99E58C-9876-3787-A89C-712EAF490C38}"/>
              </a:ext>
            </a:extLst>
          </p:cNvPr>
          <p:cNvPicPr>
            <a:picLocks noChangeAspect="1"/>
          </p:cNvPicPr>
          <p:nvPr/>
        </p:nvPicPr>
        <p:blipFill>
          <a:blip r:embed="rId2"/>
          <a:stretch>
            <a:fillRect/>
          </a:stretch>
        </p:blipFill>
        <p:spPr>
          <a:xfrm>
            <a:off x="41616" y="1077568"/>
            <a:ext cx="9072000" cy="4847704"/>
          </a:xfrm>
          <a:prstGeom prst="rect">
            <a:avLst/>
          </a:prstGeom>
          <a:ln>
            <a:solidFill>
              <a:schemeClr val="tx1"/>
            </a:solidFill>
          </a:ln>
        </p:spPr>
      </p:pic>
    </p:spTree>
    <p:extLst>
      <p:ext uri="{BB962C8B-B14F-4D97-AF65-F5344CB8AC3E}">
        <p14:creationId xmlns:p14="http://schemas.microsoft.com/office/powerpoint/2010/main" val="3509165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760AA4B-BF81-6606-8C98-DD86279E25A6}"/>
              </a:ext>
            </a:extLst>
          </p:cNvPr>
          <p:cNvSpPr>
            <a:spLocks noGrp="1"/>
          </p:cNvSpPr>
          <p:nvPr>
            <p:ph type="title"/>
          </p:nvPr>
        </p:nvSpPr>
        <p:spPr>
          <a:xfrm>
            <a:off x="-1" y="1"/>
            <a:ext cx="9143999" cy="460442"/>
          </a:xfrm>
        </p:spPr>
        <p:txBody>
          <a:bodyPr>
            <a:normAutofit/>
          </a:bodyPr>
          <a:lstStyle/>
          <a:p>
            <a:pPr algn="ctr"/>
            <a:r>
              <a:rPr lang="ja-JP" altLang="en-US" sz="2200" dirty="0"/>
              <a:t>２</a:t>
            </a:r>
            <a:r>
              <a:rPr lang="en-US" altLang="ja-JP" sz="2200" dirty="0"/>
              <a:t>-</a:t>
            </a:r>
            <a:r>
              <a:rPr lang="ja-JP" altLang="en-US" sz="2200" dirty="0"/>
              <a:t>２．山梨県の被害想定（前回調査との変更点一覧）</a:t>
            </a:r>
          </a:p>
        </p:txBody>
      </p:sp>
      <p:graphicFrame>
        <p:nvGraphicFramePr>
          <p:cNvPr id="6" name="表 6">
            <a:extLst>
              <a:ext uri="{FF2B5EF4-FFF2-40B4-BE49-F238E27FC236}">
                <a16:creationId xmlns:a16="http://schemas.microsoft.com/office/drawing/2014/main" id="{B6CE282E-0E0D-0E0A-23DB-B99E06843B74}"/>
              </a:ext>
            </a:extLst>
          </p:cNvPr>
          <p:cNvGraphicFramePr>
            <a:graphicFrameLocks noGrp="1"/>
          </p:cNvGraphicFramePr>
          <p:nvPr>
            <p:extLst>
              <p:ext uri="{D42A27DB-BD31-4B8C-83A1-F6EECF244321}">
                <p14:modId xmlns:p14="http://schemas.microsoft.com/office/powerpoint/2010/main" val="3341546679"/>
              </p:ext>
            </p:extLst>
          </p:nvPr>
        </p:nvGraphicFramePr>
        <p:xfrm>
          <a:off x="72189" y="513848"/>
          <a:ext cx="8999623" cy="5440493"/>
        </p:xfrm>
        <a:graphic>
          <a:graphicData uri="http://schemas.openxmlformats.org/drawingml/2006/table">
            <a:tbl>
              <a:tblPr firstRow="1" bandRow="1">
                <a:tableStyleId>{5C22544A-7EE6-4342-B048-85BDC9FD1C3A}</a:tableStyleId>
              </a:tblPr>
              <a:tblGrid>
                <a:gridCol w="959574">
                  <a:extLst>
                    <a:ext uri="{9D8B030D-6E8A-4147-A177-3AD203B41FA5}">
                      <a16:colId xmlns:a16="http://schemas.microsoft.com/office/drawing/2014/main" val="3661511920"/>
                    </a:ext>
                  </a:extLst>
                </a:gridCol>
                <a:gridCol w="3018944">
                  <a:extLst>
                    <a:ext uri="{9D8B030D-6E8A-4147-A177-3AD203B41FA5}">
                      <a16:colId xmlns:a16="http://schemas.microsoft.com/office/drawing/2014/main" val="3862717347"/>
                    </a:ext>
                  </a:extLst>
                </a:gridCol>
                <a:gridCol w="5021105">
                  <a:extLst>
                    <a:ext uri="{9D8B030D-6E8A-4147-A177-3AD203B41FA5}">
                      <a16:colId xmlns:a16="http://schemas.microsoft.com/office/drawing/2014/main" val="4186844466"/>
                    </a:ext>
                  </a:extLst>
                </a:gridCol>
              </a:tblGrid>
              <a:tr h="265080">
                <a:tc>
                  <a:txBody>
                    <a:bodyPr/>
                    <a:lstStyle/>
                    <a:p>
                      <a:endParaRPr kumimoji="1" lang="ja-JP" altLang="en-US" dirty="0"/>
                    </a:p>
                  </a:txBody>
                  <a:tcPr marT="0" marB="0"/>
                </a:tc>
                <a:tc>
                  <a:txBody>
                    <a:bodyPr/>
                    <a:lstStyle/>
                    <a:p>
                      <a:pPr algn="ctr"/>
                      <a:r>
                        <a:rPr kumimoji="1" lang="ja-JP" altLang="en-US" sz="1200" dirty="0"/>
                        <a:t>前回調査</a:t>
                      </a:r>
                    </a:p>
                  </a:txBody>
                  <a:tcPr marT="0" marB="0" anchor="ctr"/>
                </a:tc>
                <a:tc>
                  <a:txBody>
                    <a:bodyPr/>
                    <a:lstStyle/>
                    <a:p>
                      <a:pPr algn="ctr"/>
                      <a:r>
                        <a:rPr kumimoji="1" lang="ja-JP" altLang="en-US" sz="1200" dirty="0"/>
                        <a:t>今回調査</a:t>
                      </a:r>
                    </a:p>
                  </a:txBody>
                  <a:tcPr marT="0" marB="0" anchor="ctr"/>
                </a:tc>
                <a:extLst>
                  <a:ext uri="{0D108BD9-81ED-4DB2-BD59-A6C34878D82A}">
                    <a16:rowId xmlns:a16="http://schemas.microsoft.com/office/drawing/2014/main" val="2766176180"/>
                  </a:ext>
                </a:extLst>
              </a:tr>
              <a:tr h="1656656">
                <a:tc>
                  <a:txBody>
                    <a:bodyPr/>
                    <a:lstStyle/>
                    <a:p>
                      <a:pPr algn="l" fontAlgn="t"/>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 想定地震</a:t>
                      </a:r>
                    </a:p>
                  </a:txBody>
                  <a:tcPr marL="9525" marR="9525" marT="9525" marB="0"/>
                </a:tc>
                <a:tc>
                  <a:txBody>
                    <a:bodyPr/>
                    <a:lstStyle/>
                    <a:p>
                      <a:pPr algn="l" fontAlgn="t"/>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①</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H17</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東海地震（</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M8.0)</a:t>
                      </a:r>
                      <a:b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②</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南関東直下プレート境界（</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M7.0)</a:t>
                      </a:r>
                      <a:b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③</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糸魚川ー静岡構造線（</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M7.0</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b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④釜無川断層（</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M7.4</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t"/>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⑤曽根丘陵断層（</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M6.1)</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⑥藤の木・愛川断層（</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M7.0)</a:t>
                      </a:r>
                      <a:b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b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tc>
                <a:tc>
                  <a:txBody>
                    <a:bodyPr/>
                    <a:lstStyle/>
                    <a:p>
                      <a:pPr algn="l" fontAlgn="t"/>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①南海トラフの巨大地震（東側ケース）</a:t>
                      </a:r>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M9</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クラス（</a:t>
                      </a:r>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Mw9.0</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a:t>
                      </a:r>
                      <a:b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b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②首都直下地震（</a:t>
                      </a:r>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M7</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クラス立川市直下）</a:t>
                      </a:r>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M7</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クラス（</a:t>
                      </a:r>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Mw7.3</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r>
                      <a:b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③糸魚川－静岡構造線断層帯</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中南部区間　</a:t>
                      </a:r>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M7.4</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a:t>
                      </a:r>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Mw6.8)</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
                      </a:r>
                      <a:b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④</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糸魚川－静岡構造線断層帯</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南部区間　</a:t>
                      </a:r>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M7.6</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a:t>
                      </a:r>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Mw7.0)</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
                      </a:r>
                      <a:b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⑤</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曽根丘陵断層帯　</a:t>
                      </a:r>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M7.3</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a:t>
                      </a:r>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Mw6.8)</a:t>
                      </a:r>
                    </a:p>
                    <a:p>
                      <a:pPr algn="l" fontAlgn="t"/>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⑥</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扇山断層　</a:t>
                      </a:r>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M7.0</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a:t>
                      </a:r>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Mw6.5)</a:t>
                      </a:r>
                      <a:b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br>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⑦</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身延断層　</a:t>
                      </a:r>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M7.0</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a:t>
                      </a:r>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Mw6.5)</a:t>
                      </a:r>
                      <a:b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b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⑧塩沢断層帯　</a:t>
                      </a:r>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M6.8</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a:t>
                      </a:r>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Mw6.4)</a:t>
                      </a:r>
                      <a:b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br>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⑨</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富士川河口断層帯　セグメント</a:t>
                      </a:r>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A:M7.2(Mw7.3),</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セグメント</a:t>
                      </a:r>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B:M8.3</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a:t>
                      </a:r>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Mw7.8</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a:t>
                      </a:r>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 </a:t>
                      </a:r>
                      <a:b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br>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⑩【</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参考</a:t>
                      </a:r>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首都直下地震（</a:t>
                      </a:r>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M8</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クラス相模トラフ）</a:t>
                      </a:r>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M8</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クラス（</a:t>
                      </a:r>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Mw8.0</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a:t>
                      </a:r>
                    </a:p>
                  </a:txBody>
                  <a:tcPr marL="9525" marR="9525" marT="9525" marB="0"/>
                </a:tc>
                <a:extLst>
                  <a:ext uri="{0D108BD9-81ED-4DB2-BD59-A6C34878D82A}">
                    <a16:rowId xmlns:a16="http://schemas.microsoft.com/office/drawing/2014/main" val="3618028752"/>
                  </a:ext>
                </a:extLst>
              </a:tr>
              <a:tr h="232527">
                <a:tc>
                  <a:txBody>
                    <a:bodyPr/>
                    <a:lstStyle/>
                    <a:p>
                      <a:pPr algn="l" fontAlgn="t"/>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 想定単位</a:t>
                      </a:r>
                    </a:p>
                  </a:txBody>
                  <a:tcPr marL="9525" marR="9525" marT="9525" marB="0"/>
                </a:tc>
                <a:tc>
                  <a:txBody>
                    <a:bodyPr/>
                    <a:lstStyle/>
                    <a:p>
                      <a:pPr algn="l" fontAlgn="t"/>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500m</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メッシュ（甲府盆地内</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250m</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メッシュ）</a:t>
                      </a:r>
                    </a:p>
                  </a:txBody>
                  <a:tcPr marL="9525" marR="9525" marT="9525" marB="0"/>
                </a:tc>
                <a:tc>
                  <a:txBody>
                    <a:bodyPr/>
                    <a:lstStyle/>
                    <a:p>
                      <a:pPr algn="l" fontAlgn="t"/>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250m</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メッシュ（甲府盆地周辺</a:t>
                      </a:r>
                      <a:r>
                        <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rPr>
                        <a:t>50m</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メッシュ）</a:t>
                      </a:r>
                    </a:p>
                  </a:txBody>
                  <a:tcPr marL="9525" marR="9525" marT="9525" marB="0"/>
                </a:tc>
                <a:extLst>
                  <a:ext uri="{0D108BD9-81ED-4DB2-BD59-A6C34878D82A}">
                    <a16:rowId xmlns:a16="http://schemas.microsoft.com/office/drawing/2014/main" val="2913831048"/>
                  </a:ext>
                </a:extLst>
              </a:tr>
              <a:tr h="531236">
                <a:tc>
                  <a:txBody>
                    <a:bodyPr/>
                    <a:lstStyle/>
                    <a:p>
                      <a:pPr algn="l" fontAlgn="t"/>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 自然災害の</a:t>
                      </a:r>
                      <a:endPar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t"/>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 予測項目</a:t>
                      </a:r>
                    </a:p>
                  </a:txBody>
                  <a:tcPr marL="9525" marR="9525" marT="9525" marB="0"/>
                </a:tc>
                <a:tc>
                  <a:txBody>
                    <a:bodyPr/>
                    <a:lstStyle/>
                    <a:p>
                      <a:pPr algn="l" fontAlgn="t"/>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・地震動</a:t>
                      </a:r>
                      <a:b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・液状化</a:t>
                      </a:r>
                      <a:b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・斜面崩壊</a:t>
                      </a:r>
                    </a:p>
                  </a:txBody>
                  <a:tcPr marL="9525" marR="9525" marT="9525" marB="0"/>
                </a:tc>
                <a:tc>
                  <a:txBody>
                    <a:bodyPr/>
                    <a:lstStyle/>
                    <a:p>
                      <a:pPr algn="l" fontAlgn="t"/>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・地震動</a:t>
                      </a:r>
                      <a:b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・液状化</a:t>
                      </a:r>
                      <a:b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・崖崩れ等</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（土砂災害警戒区域）</a:t>
                      </a:r>
                    </a:p>
                  </a:txBody>
                  <a:tcPr marL="9525" marR="9525" marT="9525" marB="0"/>
                </a:tc>
                <a:extLst>
                  <a:ext uri="{0D108BD9-81ED-4DB2-BD59-A6C34878D82A}">
                    <a16:rowId xmlns:a16="http://schemas.microsoft.com/office/drawing/2014/main" val="2793487276"/>
                  </a:ext>
                </a:extLst>
              </a:tr>
              <a:tr h="2277112">
                <a:tc>
                  <a:txBody>
                    <a:bodyPr/>
                    <a:lstStyle/>
                    <a:p>
                      <a:pPr algn="l" fontAlgn="t"/>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 主な予測項目</a:t>
                      </a:r>
                    </a:p>
                  </a:txBody>
                  <a:tcPr marL="9525" marR="9525" marT="9525" marB="0"/>
                </a:tc>
                <a:tc>
                  <a:txBody>
                    <a:bodyPr/>
                    <a:lstStyle/>
                    <a:p>
                      <a:pPr marL="803275" indent="-803275" algn="l" fontAlgn="t"/>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・建物被害：床面積</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20m</a:t>
                      </a:r>
                      <a:r>
                        <a:rPr lang="en-US" altLang="ja-JP" sz="1100" b="0" i="0" u="none" strike="noStrike" baseline="30000" dirty="0">
                          <a:solidFill>
                            <a:srgbClr val="000000"/>
                          </a:solidFill>
                          <a:effectLst/>
                          <a:latin typeface="游ゴシック" panose="020B0400000000000000" pitchFamily="50" charset="-128"/>
                          <a:ea typeface="游ゴシック" panose="020B0400000000000000" pitchFamily="50" charset="-128"/>
                        </a:rPr>
                        <a:t>2</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階以下の建物を除　く（約</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35</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万棟）</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t"/>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・火災被害　</a:t>
                      </a:r>
                      <a:b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・人的被害</a:t>
                      </a:r>
                      <a:b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・ライフライン被害（電力、上水道、下水道、</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t"/>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ガス：都市ガス・</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LP</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ガス、通信：固定電話）</a:t>
                      </a:r>
                      <a:b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・交通被害（道路、鉄道）</a:t>
                      </a:r>
                      <a:b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・生活支障（避難者、医療機能、住機能、</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t"/>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清掃衛生）</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t"/>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・帰宅困難者</a:t>
                      </a:r>
                      <a:b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・災害廃棄物</a:t>
                      </a:r>
                      <a:endParaRPr lang="en-US" altLang="ja-JP" sz="1100" b="0" i="0" u="none" strike="noStrike" dirty="0">
                        <a:solidFill>
                          <a:schemeClr val="tx1"/>
                        </a:solidFill>
                        <a:effectLst/>
                        <a:latin typeface="游ゴシック" panose="020B0400000000000000" pitchFamily="50" charset="-128"/>
                        <a:ea typeface="游ゴシック" panose="020B0400000000000000"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・地震防災対策の課題と提言</a:t>
                      </a:r>
                    </a:p>
                    <a:p>
                      <a:pPr algn="l" fontAlgn="t"/>
                      <a:endParaRPr lang="en-US" altLang="ja-JP" sz="1100" b="0" i="0" u="none" strike="noStrike" dirty="0">
                        <a:solidFill>
                          <a:schemeClr val="tx1"/>
                        </a:solidFill>
                        <a:effectLst/>
                        <a:latin typeface="游ゴシック" panose="020B0400000000000000" pitchFamily="50" charset="-128"/>
                        <a:ea typeface="游ゴシック" panose="020B0400000000000000" pitchFamily="50" charset="-128"/>
                      </a:endParaRPr>
                    </a:p>
                    <a:p>
                      <a:pPr algn="l" fontAlgn="t"/>
                      <a:endParaRPr lang="en-US" altLang="ja-JP" sz="11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tc>
                <a:tc>
                  <a:txBody>
                    <a:bodyPr/>
                    <a:lstStyle/>
                    <a:p>
                      <a:pPr algn="l" fontAlgn="t"/>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・建物被害：</a:t>
                      </a:r>
                      <a:r>
                        <a:rPr lang="zh-TW" altLang="en-US" sz="1100" b="0" i="0" u="none" strike="noStrike" dirty="0">
                          <a:solidFill>
                            <a:srgbClr val="FF0000"/>
                          </a:solidFill>
                          <a:effectLst/>
                          <a:latin typeface="游ゴシック" panose="020B0400000000000000" pitchFamily="50" charset="-128"/>
                          <a:ea typeface="游ゴシック" panose="020B0400000000000000" pitchFamily="50" charset="-128"/>
                        </a:rPr>
                        <a:t>全建物対象（約</a:t>
                      </a:r>
                      <a:r>
                        <a:rPr lang="en-US" altLang="zh-TW" sz="1100" b="0" i="0" u="none" strike="noStrike" dirty="0">
                          <a:solidFill>
                            <a:srgbClr val="FF0000"/>
                          </a:solidFill>
                          <a:effectLst/>
                          <a:latin typeface="游ゴシック" panose="020B0400000000000000" pitchFamily="50" charset="-128"/>
                          <a:ea typeface="游ゴシック" panose="020B0400000000000000" pitchFamily="50" charset="-128"/>
                        </a:rPr>
                        <a:t>58</a:t>
                      </a:r>
                      <a:r>
                        <a:rPr lang="zh-TW" altLang="en-US" sz="1100" b="0" i="0" u="none" strike="noStrike" dirty="0">
                          <a:solidFill>
                            <a:srgbClr val="FF0000"/>
                          </a:solidFill>
                          <a:effectLst/>
                          <a:latin typeface="游ゴシック" panose="020B0400000000000000" pitchFamily="50" charset="-128"/>
                          <a:ea typeface="游ゴシック" panose="020B0400000000000000" pitchFamily="50" charset="-128"/>
                        </a:rPr>
                        <a:t>万棟）</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
                      </a:r>
                      <a:b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br>
                      <a:endPar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endParaRPr>
                    </a:p>
                    <a:p>
                      <a:pPr algn="l" fontAlgn="t"/>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・火災被害　</a:t>
                      </a:r>
                      <a:b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・人的被害</a:t>
                      </a:r>
                      <a:b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・ライフライン被害（電力、上水道、下水道、ガス：都市ガス・</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LP</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ガス、</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t"/>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通信：固定電話・</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携帯電話</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b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・交通被害（道路、鉄道）</a:t>
                      </a:r>
                      <a:b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・生活支障（避難者、</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物資</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、医療機能、住機能、</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t"/>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保健衛生・防疫・遺体処理</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空き家・別荘</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災害関連死</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a:t>
                      </a:r>
                      <a:b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・帰宅困難者</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・災害廃棄物</a:t>
                      </a: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
                      </a:r>
                      <a:b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b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・防災施策効果の評価</a:t>
                      </a:r>
                      <a:endParaRPr lang="en-US" altLang="ja-JP" sz="1100" b="0" i="0" u="none" strike="noStrike" dirty="0">
                        <a:solidFill>
                          <a:srgbClr val="FF0000"/>
                        </a:solidFill>
                        <a:effectLst/>
                        <a:latin typeface="游ゴシック" panose="020B0400000000000000" pitchFamily="50" charset="-128"/>
                        <a:ea typeface="游ゴシック" panose="020B0400000000000000" pitchFamily="50" charset="-128"/>
                      </a:endParaRPr>
                    </a:p>
                    <a:p>
                      <a:pPr algn="l" fontAlgn="t"/>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・危険物施設、防災上重要施設、文化財、孤立集落</a:t>
                      </a:r>
                      <a:b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br>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・経済被害</a:t>
                      </a:r>
                      <a:endPar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tc>
                <a:extLst>
                  <a:ext uri="{0D108BD9-81ED-4DB2-BD59-A6C34878D82A}">
                    <a16:rowId xmlns:a16="http://schemas.microsoft.com/office/drawing/2014/main" val="1559324754"/>
                  </a:ext>
                </a:extLst>
              </a:tr>
              <a:tr h="360000">
                <a:tc>
                  <a:txBody>
                    <a:bodyPr/>
                    <a:lstStyle/>
                    <a:p>
                      <a:pPr algn="l" fontAlgn="t"/>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 その他の項目</a:t>
                      </a:r>
                    </a:p>
                  </a:txBody>
                  <a:tcPr marL="9525" marR="9525" marT="9525" marB="0"/>
                </a:tc>
                <a:tc>
                  <a:txBody>
                    <a:bodyPr/>
                    <a:lstStyle/>
                    <a:p>
                      <a:pPr algn="l" fontAlgn="t"/>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・災害シナリオの作成</a:t>
                      </a:r>
                    </a:p>
                  </a:txBody>
                  <a:tcPr marL="9525" marR="9525" marT="9525" marB="0"/>
                </a:tc>
                <a:tc>
                  <a:txBody>
                    <a:bodyPr/>
                    <a:lstStyle/>
                    <a:p>
                      <a:pPr algn="l" fontAlgn="t"/>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・災害シナリオの作成</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t"/>
                      <a:r>
                        <a:rPr lang="ja-JP" altLang="en-US" sz="1100" b="0" i="0" u="none" strike="noStrike" dirty="0">
                          <a:solidFill>
                            <a:srgbClr val="FF0000"/>
                          </a:solidFill>
                          <a:effectLst/>
                          <a:latin typeface="游ゴシック" panose="020B0400000000000000" pitchFamily="50" charset="-128"/>
                          <a:ea typeface="游ゴシック" panose="020B0400000000000000" pitchFamily="50" charset="-128"/>
                        </a:rPr>
                        <a:t>・県民アンケートによる防災意識調査</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tc>
                <a:extLst>
                  <a:ext uri="{0D108BD9-81ED-4DB2-BD59-A6C34878D82A}">
                    <a16:rowId xmlns:a16="http://schemas.microsoft.com/office/drawing/2014/main" val="1918984617"/>
                  </a:ext>
                </a:extLst>
              </a:tr>
            </a:tbl>
          </a:graphicData>
        </a:graphic>
      </p:graphicFrame>
      <p:grpSp>
        <p:nvGrpSpPr>
          <p:cNvPr id="8" name="グループ化 7"/>
          <p:cNvGrpSpPr/>
          <p:nvPr/>
        </p:nvGrpSpPr>
        <p:grpSpPr>
          <a:xfrm>
            <a:off x="7363327" y="508571"/>
            <a:ext cx="1648322" cy="261610"/>
            <a:chOff x="7495676" y="1361111"/>
            <a:chExt cx="1648322" cy="261610"/>
          </a:xfrm>
        </p:grpSpPr>
        <p:sp>
          <p:nvSpPr>
            <p:cNvPr id="5" name="正方形/長方形 4"/>
            <p:cNvSpPr/>
            <p:nvPr/>
          </p:nvSpPr>
          <p:spPr>
            <a:xfrm>
              <a:off x="7555832" y="1407695"/>
              <a:ext cx="1534026" cy="168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7495676" y="1361111"/>
              <a:ext cx="1648322" cy="261610"/>
            </a:xfrm>
            <a:prstGeom prst="rect">
              <a:avLst/>
            </a:prstGeom>
            <a:noFill/>
          </p:spPr>
          <p:txBody>
            <a:bodyPr wrap="square" rtlCol="0">
              <a:spAutoFit/>
            </a:bodyPr>
            <a:lstStyle/>
            <a:p>
              <a:pPr algn="ctr"/>
              <a:r>
                <a:rPr kumimoji="1" lang="en-US" altLang="ja-JP" sz="1100" dirty="0">
                  <a:solidFill>
                    <a:srgbClr val="FF0000"/>
                  </a:solidFill>
                  <a:latin typeface="游ゴシック" panose="020B0400000000000000" pitchFamily="50" charset="-128"/>
                  <a:ea typeface="游ゴシック" panose="020B0400000000000000" pitchFamily="50" charset="-128"/>
                </a:rPr>
                <a:t>※</a:t>
              </a:r>
              <a:r>
                <a:rPr kumimoji="1" lang="ja-JP" altLang="en-US" sz="1100" dirty="0">
                  <a:solidFill>
                    <a:srgbClr val="FF0000"/>
                  </a:solidFill>
                  <a:latin typeface="游ゴシック" panose="020B0400000000000000" pitchFamily="50" charset="-128"/>
                  <a:ea typeface="游ゴシック" panose="020B0400000000000000" pitchFamily="50" charset="-128"/>
                </a:rPr>
                <a:t>赤字は変更点</a:t>
              </a:r>
              <a:endParaRPr kumimoji="1" lang="en-US" altLang="ja-JP" sz="1100" dirty="0">
                <a:solidFill>
                  <a:srgbClr val="FF0000"/>
                </a:solidFill>
                <a:latin typeface="游ゴシック" panose="020B0400000000000000" pitchFamily="50" charset="-128"/>
                <a:ea typeface="游ゴシック" panose="020B0400000000000000" pitchFamily="50" charset="-128"/>
              </a:endParaRPr>
            </a:p>
          </p:txBody>
        </p:sp>
      </p:grpSp>
      <p:sp>
        <p:nvSpPr>
          <p:cNvPr id="9" name="正方形/長方形 8"/>
          <p:cNvSpPr/>
          <p:nvPr/>
        </p:nvSpPr>
        <p:spPr>
          <a:xfrm>
            <a:off x="72187" y="6007746"/>
            <a:ext cx="9071811" cy="502702"/>
          </a:xfrm>
          <a:prstGeom prst="rect">
            <a:avLst/>
          </a:prstGeom>
        </p:spPr>
        <p:txBody>
          <a:bodyPr wrap="square">
            <a:spAutoFit/>
          </a:bodyPr>
          <a:lstStyle/>
          <a:p>
            <a:pPr>
              <a:lnSpc>
                <a:spcPts val="800"/>
              </a:lnSpc>
            </a:pPr>
            <a:r>
              <a:rPr lang="ja-JP" altLang="en-US" sz="900" dirty="0">
                <a:latin typeface="游ゴシック" panose="020B0400000000000000" pitchFamily="50" charset="-128"/>
                <a:ea typeface="游ゴシック" panose="020B0400000000000000" pitchFamily="50" charset="-128"/>
                <a:cs typeface="ＭＳ Ｐゴシック" panose="020B0600070205080204" pitchFamily="50" charset="-128"/>
              </a:rPr>
              <a:t>マグニチュード（</a:t>
            </a:r>
            <a:r>
              <a:rPr lang="en-US" altLang="ja-JP" sz="900" dirty="0">
                <a:latin typeface="游ゴシック" panose="020B0400000000000000" pitchFamily="50" charset="-128"/>
                <a:ea typeface="游ゴシック" panose="020B0400000000000000" pitchFamily="50" charset="-128"/>
                <a:cs typeface="ＭＳ Ｐゴシック" panose="020B0600070205080204" pitchFamily="50" charset="-128"/>
              </a:rPr>
              <a:t>M</a:t>
            </a:r>
            <a:r>
              <a:rPr lang="ja-JP" altLang="en-US" sz="900" dirty="0">
                <a:latin typeface="游ゴシック" panose="020B0400000000000000" pitchFamily="50" charset="-128"/>
                <a:ea typeface="游ゴシック" panose="020B0400000000000000" pitchFamily="50" charset="-128"/>
                <a:cs typeface="ＭＳ Ｐゴシック" panose="020B0600070205080204" pitchFamily="50" charset="-128"/>
              </a:rPr>
              <a:t>）                    ：</a:t>
            </a:r>
            <a:r>
              <a:rPr lang="ja-JP" altLang="ja-JP" sz="900" dirty="0">
                <a:latin typeface="游ゴシック" panose="020B0400000000000000" pitchFamily="50" charset="-128"/>
                <a:ea typeface="游ゴシック" panose="020B0400000000000000" pitchFamily="50" charset="-128"/>
                <a:cs typeface="ＭＳ Ｐゴシック" panose="020B0600070205080204" pitchFamily="50" charset="-128"/>
              </a:rPr>
              <a:t>地震の規模を示す指標で、震央距離と揺れの大きさから計算され</a:t>
            </a:r>
            <a:r>
              <a:rPr lang="ja-JP" altLang="en-US" sz="900" dirty="0">
                <a:latin typeface="游ゴシック" panose="020B0400000000000000" pitchFamily="50" charset="-128"/>
                <a:ea typeface="游ゴシック" panose="020B0400000000000000" pitchFamily="50" charset="-128"/>
                <a:cs typeface="ＭＳ Ｐゴシック" panose="020B0600070205080204" pitchFamily="50" charset="-128"/>
              </a:rPr>
              <a:t>ます</a:t>
            </a:r>
            <a:r>
              <a:rPr lang="ja-JP" altLang="ja-JP" sz="900" dirty="0">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900" dirty="0">
                <a:latin typeface="游ゴシック" panose="020B0400000000000000" pitchFamily="50" charset="-128"/>
                <a:ea typeface="游ゴシック" panose="020B0400000000000000" pitchFamily="50" charset="-128"/>
                <a:cs typeface="ＭＳ Ｐゴシック" panose="020B0600070205080204" pitchFamily="50" charset="-128"/>
              </a:rPr>
              <a:t>E</a:t>
            </a:r>
            <a:r>
              <a:rPr lang="ja-JP" altLang="ja-JP" sz="900" dirty="0">
                <a:latin typeface="游ゴシック" panose="020B0400000000000000" pitchFamily="50" charset="-128"/>
                <a:ea typeface="游ゴシック" panose="020B0400000000000000" pitchFamily="50" charset="-128"/>
                <a:cs typeface="ＭＳ Ｐゴシック" panose="020B0600070205080204" pitchFamily="50" charset="-128"/>
              </a:rPr>
              <a:t>を地震のエネルギー（</a:t>
            </a:r>
            <a:r>
              <a:rPr lang="en-US" altLang="ja-JP" sz="900" dirty="0">
                <a:latin typeface="游ゴシック" panose="020B0400000000000000" pitchFamily="50" charset="-128"/>
                <a:ea typeface="游ゴシック" panose="020B0400000000000000" pitchFamily="50" charset="-128"/>
                <a:cs typeface="ＭＳ Ｐゴシック" panose="020B0600070205080204" pitchFamily="50" charset="-128"/>
              </a:rPr>
              <a:t>J</a:t>
            </a:r>
            <a:r>
              <a:rPr lang="ja-JP" altLang="ja-JP" sz="900" dirty="0">
                <a:latin typeface="游ゴシック" panose="020B0400000000000000" pitchFamily="50" charset="-128"/>
                <a:ea typeface="游ゴシック" panose="020B0400000000000000" pitchFamily="50" charset="-128"/>
                <a:cs typeface="ＭＳ Ｐゴシック" panose="020B0600070205080204" pitchFamily="50" charset="-128"/>
              </a:rPr>
              <a:t>）、Ｍを地震のマグニチュードとする</a:t>
            </a:r>
            <a:endParaRPr lang="en-US" altLang="ja-JP" sz="900" dirty="0">
              <a:latin typeface="游ゴシック" panose="020B0400000000000000" pitchFamily="50" charset="-128"/>
              <a:ea typeface="游ゴシック" panose="020B0400000000000000" pitchFamily="50" charset="-128"/>
              <a:cs typeface="ＭＳ Ｐゴシック" panose="020B0600070205080204" pitchFamily="50" charset="-128"/>
            </a:endParaRPr>
          </a:p>
          <a:p>
            <a:pPr>
              <a:lnSpc>
                <a:spcPts val="800"/>
              </a:lnSpc>
            </a:pPr>
            <a:r>
              <a:rPr lang="ja-JP" altLang="en-US" sz="900" dirty="0">
                <a:latin typeface="游ゴシック" panose="020B0400000000000000" pitchFamily="50" charset="-128"/>
                <a:ea typeface="游ゴシック" panose="020B0400000000000000" pitchFamily="50" charset="-128"/>
                <a:cs typeface="ＭＳ Ｐゴシック" panose="020B0600070205080204" pitchFamily="50" charset="-128"/>
              </a:rPr>
              <a:t>　　　　　　　　　　　　　　　　  </a:t>
            </a:r>
            <a:r>
              <a:rPr lang="ja-JP" altLang="ja-JP" sz="900" dirty="0">
                <a:latin typeface="游ゴシック" panose="020B0400000000000000" pitchFamily="50" charset="-128"/>
                <a:ea typeface="游ゴシック" panose="020B0400000000000000" pitchFamily="50" charset="-128"/>
                <a:cs typeface="ＭＳ Ｐゴシック" panose="020B0600070205080204" pitchFamily="50" charset="-128"/>
              </a:rPr>
              <a:t>と</a:t>
            </a:r>
            <a:r>
              <a:rPr lang="ja-JP" altLang="en-US" sz="900" dirty="0">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900" dirty="0" err="1">
                <a:latin typeface="游ゴシック" panose="020B0400000000000000" pitchFamily="50" charset="-128"/>
                <a:ea typeface="游ゴシック" panose="020B0400000000000000" pitchFamily="50" charset="-128"/>
                <a:cs typeface="ＭＳ Ｐゴシック" panose="020B0600070205080204" pitchFamily="50" charset="-128"/>
              </a:rPr>
              <a:t>logE</a:t>
            </a:r>
            <a:r>
              <a:rPr lang="en-US" altLang="ja-JP" sz="900" dirty="0">
                <a:latin typeface="游ゴシック" panose="020B0400000000000000" pitchFamily="50" charset="-128"/>
                <a:ea typeface="游ゴシック" panose="020B0400000000000000" pitchFamily="50" charset="-128"/>
                <a:cs typeface="ＭＳ Ｐゴシック" panose="020B0600070205080204" pitchFamily="50" charset="-128"/>
              </a:rPr>
              <a:t>=4.8</a:t>
            </a:r>
            <a:r>
              <a:rPr lang="ja-JP" altLang="ja-JP" sz="900" dirty="0">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900" dirty="0">
                <a:latin typeface="游ゴシック" panose="020B0400000000000000" pitchFamily="50" charset="-128"/>
                <a:ea typeface="游ゴシック" panose="020B0400000000000000" pitchFamily="50" charset="-128"/>
                <a:cs typeface="ＭＳ Ｐゴシック" panose="020B0600070205080204" pitchFamily="50" charset="-128"/>
              </a:rPr>
              <a:t>1.5M</a:t>
            </a:r>
            <a:r>
              <a:rPr lang="ja-JP" altLang="ja-JP" sz="900" dirty="0">
                <a:latin typeface="游ゴシック" panose="020B0400000000000000" pitchFamily="50" charset="-128"/>
                <a:ea typeface="游ゴシック" panose="020B0400000000000000" pitchFamily="50" charset="-128"/>
                <a:cs typeface="ＭＳ Ｐゴシック" panose="020B0600070205080204" pitchFamily="50" charset="-128"/>
              </a:rPr>
              <a:t>の関係があ</a:t>
            </a:r>
            <a:r>
              <a:rPr lang="ja-JP" altLang="en-US" sz="900" dirty="0">
                <a:latin typeface="游ゴシック" panose="020B0400000000000000" pitchFamily="50" charset="-128"/>
                <a:ea typeface="游ゴシック" panose="020B0400000000000000" pitchFamily="50" charset="-128"/>
                <a:cs typeface="ＭＳ Ｐゴシック" panose="020B0600070205080204" pitchFamily="50" charset="-128"/>
              </a:rPr>
              <a:t>ります</a:t>
            </a:r>
            <a:r>
              <a:rPr lang="ja-JP" altLang="ja-JP" sz="900" dirty="0">
                <a:latin typeface="游ゴシック" panose="020B0400000000000000" pitchFamily="50" charset="-128"/>
                <a:ea typeface="游ゴシック" panose="020B0400000000000000" pitchFamily="50" charset="-128"/>
                <a:cs typeface="ＭＳ Ｐゴシック" panose="020B0600070205080204" pitchFamily="50" charset="-128"/>
              </a:rPr>
              <a:t>。マグニチュードが</a:t>
            </a:r>
            <a:r>
              <a:rPr lang="en-US" altLang="ja-JP" sz="900" dirty="0">
                <a:latin typeface="游ゴシック" panose="020B0400000000000000" pitchFamily="50" charset="-128"/>
                <a:ea typeface="游ゴシック" panose="020B0400000000000000" pitchFamily="50" charset="-128"/>
                <a:cs typeface="ＭＳ Ｐゴシック" panose="020B0600070205080204" pitchFamily="50" charset="-128"/>
              </a:rPr>
              <a:t>1</a:t>
            </a:r>
            <a:r>
              <a:rPr lang="ja-JP" altLang="ja-JP" sz="900" dirty="0">
                <a:latin typeface="游ゴシック" panose="020B0400000000000000" pitchFamily="50" charset="-128"/>
                <a:ea typeface="游ゴシック" panose="020B0400000000000000" pitchFamily="50" charset="-128"/>
                <a:cs typeface="ＭＳ Ｐゴシック" panose="020B0600070205080204" pitchFamily="50" charset="-128"/>
              </a:rPr>
              <a:t>大きくなるとエネルギーは約</a:t>
            </a:r>
            <a:r>
              <a:rPr lang="en-US" altLang="ja-JP" sz="900" dirty="0">
                <a:latin typeface="游ゴシック" panose="020B0400000000000000" pitchFamily="50" charset="-128"/>
                <a:ea typeface="游ゴシック" panose="020B0400000000000000" pitchFamily="50" charset="-128"/>
                <a:cs typeface="ＭＳ Ｐゴシック" panose="020B0600070205080204" pitchFamily="50" charset="-128"/>
              </a:rPr>
              <a:t>32</a:t>
            </a:r>
            <a:r>
              <a:rPr lang="ja-JP" altLang="ja-JP" sz="900" dirty="0">
                <a:latin typeface="游ゴシック" panose="020B0400000000000000" pitchFamily="50" charset="-128"/>
                <a:ea typeface="游ゴシック" panose="020B0400000000000000" pitchFamily="50" charset="-128"/>
                <a:cs typeface="ＭＳ Ｐゴシック" panose="020B0600070205080204" pitchFamily="50" charset="-128"/>
              </a:rPr>
              <a:t>倍となり、マグニチュードが</a:t>
            </a:r>
            <a:r>
              <a:rPr lang="en-US" altLang="ja-JP" sz="900" dirty="0">
                <a:latin typeface="游ゴシック" panose="020B0400000000000000" pitchFamily="50" charset="-128"/>
                <a:ea typeface="游ゴシック" panose="020B0400000000000000" pitchFamily="50" charset="-128"/>
                <a:cs typeface="ＭＳ Ｐゴシック" panose="020B0600070205080204" pitchFamily="50" charset="-128"/>
              </a:rPr>
              <a:t>2</a:t>
            </a:r>
            <a:r>
              <a:rPr lang="ja-JP" altLang="ja-JP" sz="900" dirty="0">
                <a:latin typeface="游ゴシック" panose="020B0400000000000000" pitchFamily="50" charset="-128"/>
                <a:ea typeface="游ゴシック" panose="020B0400000000000000" pitchFamily="50" charset="-128"/>
                <a:cs typeface="ＭＳ Ｐゴシック" panose="020B0600070205080204" pitchFamily="50" charset="-128"/>
              </a:rPr>
              <a:t>大きくなると</a:t>
            </a:r>
            <a:r>
              <a:rPr lang="ja-JP" altLang="en-US" sz="900" dirty="0">
                <a:latin typeface="游ゴシック" panose="020B0400000000000000" pitchFamily="50" charset="-128"/>
                <a:ea typeface="游ゴシック" panose="020B0400000000000000" pitchFamily="50" charset="-128"/>
                <a:cs typeface="ＭＳ Ｐゴシック" panose="020B0600070205080204" pitchFamily="50" charset="-128"/>
              </a:rPr>
              <a:t>　　　　　　　　　</a:t>
            </a:r>
            <a:endParaRPr lang="en-US" altLang="ja-JP" sz="900" dirty="0">
              <a:latin typeface="游ゴシック" panose="020B0400000000000000" pitchFamily="50" charset="-128"/>
              <a:ea typeface="游ゴシック" panose="020B0400000000000000" pitchFamily="50" charset="-128"/>
              <a:cs typeface="ＭＳ Ｐゴシック" panose="020B0600070205080204" pitchFamily="50" charset="-128"/>
            </a:endParaRPr>
          </a:p>
          <a:p>
            <a:pPr>
              <a:lnSpc>
                <a:spcPts val="800"/>
              </a:lnSpc>
            </a:pPr>
            <a:r>
              <a:rPr lang="ja-JP" altLang="en-US" sz="900" dirty="0">
                <a:latin typeface="游ゴシック" panose="020B0400000000000000" pitchFamily="50" charset="-128"/>
                <a:ea typeface="游ゴシック" panose="020B0400000000000000" pitchFamily="50" charset="-128"/>
                <a:cs typeface="ＭＳ Ｐゴシック" panose="020B0600070205080204" pitchFamily="50" charset="-128"/>
              </a:rPr>
              <a:t>　　　　　　　　　　　　　　　　  </a:t>
            </a:r>
            <a:r>
              <a:rPr lang="ja-JP" altLang="ja-JP" sz="900" dirty="0">
                <a:latin typeface="游ゴシック" panose="020B0400000000000000" pitchFamily="50" charset="-128"/>
                <a:ea typeface="游ゴシック" panose="020B0400000000000000" pitchFamily="50" charset="-128"/>
                <a:cs typeface="ＭＳ Ｐゴシック" panose="020B0600070205080204" pitchFamily="50" charset="-128"/>
              </a:rPr>
              <a:t>エネルギーは</a:t>
            </a:r>
            <a:r>
              <a:rPr lang="en-US" altLang="ja-JP" sz="900" dirty="0">
                <a:latin typeface="游ゴシック" panose="020B0400000000000000" pitchFamily="50" charset="-128"/>
                <a:ea typeface="游ゴシック" panose="020B0400000000000000" pitchFamily="50" charset="-128"/>
                <a:cs typeface="ＭＳ Ｐゴシック" panose="020B0600070205080204" pitchFamily="50" charset="-128"/>
              </a:rPr>
              <a:t>1,000</a:t>
            </a:r>
            <a:r>
              <a:rPr lang="ja-JP" altLang="ja-JP" sz="900" dirty="0">
                <a:latin typeface="游ゴシック" panose="020B0400000000000000" pitchFamily="50" charset="-128"/>
                <a:ea typeface="游ゴシック" panose="020B0400000000000000" pitchFamily="50" charset="-128"/>
                <a:cs typeface="ＭＳ Ｐゴシック" panose="020B0600070205080204" pitchFamily="50" charset="-128"/>
              </a:rPr>
              <a:t>倍とな</a:t>
            </a:r>
            <a:r>
              <a:rPr lang="ja-JP" altLang="en-US" sz="900" dirty="0">
                <a:latin typeface="游ゴシック" panose="020B0400000000000000" pitchFamily="50" charset="-128"/>
                <a:ea typeface="游ゴシック" panose="020B0400000000000000" pitchFamily="50" charset="-128"/>
                <a:cs typeface="ＭＳ Ｐゴシック" panose="020B0600070205080204" pitchFamily="50" charset="-128"/>
              </a:rPr>
              <a:t>ります</a:t>
            </a:r>
            <a:r>
              <a:rPr lang="ja-JP" altLang="ja-JP" sz="900" dirty="0">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en-US" altLang="ja-JP" sz="900" dirty="0">
              <a:latin typeface="游ゴシック" panose="020B0400000000000000" pitchFamily="50" charset="-128"/>
              <a:ea typeface="游ゴシック" panose="020B0400000000000000" pitchFamily="50" charset="-128"/>
              <a:cs typeface="ＭＳ Ｐゴシック" panose="020B0600070205080204" pitchFamily="50" charset="-128"/>
            </a:endParaRPr>
          </a:p>
          <a:p>
            <a:pPr>
              <a:lnSpc>
                <a:spcPts val="800"/>
              </a:lnSpc>
            </a:pPr>
            <a:r>
              <a:rPr lang="ja-JP" altLang="ja-JP" sz="900" dirty="0">
                <a:latin typeface="游ゴシック" panose="020B0400000000000000" pitchFamily="50" charset="-128"/>
                <a:ea typeface="游ゴシック" panose="020B0400000000000000" pitchFamily="50" charset="-128"/>
              </a:rPr>
              <a:t>モーメントマグニチュード（</a:t>
            </a:r>
            <a:r>
              <a:rPr lang="en-US" altLang="ja-JP" sz="900" dirty="0">
                <a:latin typeface="游ゴシック" panose="020B0400000000000000" pitchFamily="50" charset="-128"/>
                <a:ea typeface="游ゴシック" panose="020B0400000000000000" pitchFamily="50" charset="-128"/>
              </a:rPr>
              <a:t>Mw</a:t>
            </a:r>
            <a:r>
              <a:rPr lang="ja-JP" altLang="ja-JP" sz="900" dirty="0">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a:t>
            </a:r>
            <a:r>
              <a:rPr lang="ja-JP" altLang="ja-JP" sz="900" dirty="0">
                <a:latin typeface="游ゴシック" panose="020B0400000000000000" pitchFamily="50" charset="-128"/>
                <a:ea typeface="游ゴシック" panose="020B0400000000000000" pitchFamily="50" charset="-128"/>
              </a:rPr>
              <a:t>地震の岩盤のずれの規模（ずれ動いた部分の面積×ずれた量×岩石の硬さ）を基にして計算した地震の規模（マグニチュード）</a:t>
            </a:r>
            <a:r>
              <a:rPr lang="ja-JP" altLang="en-US" sz="900" dirty="0">
                <a:latin typeface="游ゴシック" panose="020B0400000000000000" pitchFamily="50" charset="-128"/>
                <a:ea typeface="游ゴシック" panose="020B0400000000000000" pitchFamily="50" charset="-128"/>
              </a:rPr>
              <a:t>です。</a:t>
            </a:r>
          </a:p>
        </p:txBody>
      </p:sp>
    </p:spTree>
    <p:extLst>
      <p:ext uri="{BB962C8B-B14F-4D97-AF65-F5344CB8AC3E}">
        <p14:creationId xmlns:p14="http://schemas.microsoft.com/office/powerpoint/2010/main" val="684062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ダイアグラム&#10;&#10;自動的に生成された説明">
            <a:extLst>
              <a:ext uri="{FF2B5EF4-FFF2-40B4-BE49-F238E27FC236}">
                <a16:creationId xmlns:a16="http://schemas.microsoft.com/office/drawing/2014/main" id="{2437B335-C634-0A20-8362-0BD577D3F2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82" y="1723762"/>
            <a:ext cx="4706874" cy="3314700"/>
          </a:xfrm>
          <a:prstGeom prst="rect">
            <a:avLst/>
          </a:prstGeom>
        </p:spPr>
      </p:pic>
      <p:grpSp>
        <p:nvGrpSpPr>
          <p:cNvPr id="6" name="グループ化 5">
            <a:extLst>
              <a:ext uri="{FF2B5EF4-FFF2-40B4-BE49-F238E27FC236}">
                <a16:creationId xmlns:a16="http://schemas.microsoft.com/office/drawing/2014/main" id="{705AFD77-4C1F-DD49-9E73-ADFD72B9A352}"/>
              </a:ext>
            </a:extLst>
          </p:cNvPr>
          <p:cNvGrpSpPr>
            <a:grpSpLocks noChangeAspect="1"/>
          </p:cNvGrpSpPr>
          <p:nvPr/>
        </p:nvGrpSpPr>
        <p:grpSpPr>
          <a:xfrm>
            <a:off x="3815896" y="3441298"/>
            <a:ext cx="5205599" cy="2926991"/>
            <a:chOff x="4458656" y="1776794"/>
            <a:chExt cx="3843847" cy="2161309"/>
          </a:xfrm>
        </p:grpSpPr>
        <p:pic>
          <p:nvPicPr>
            <p:cNvPr id="9" name="図 8" descr="ダイアグラム&#10;&#10;自動的に生成された説明">
              <a:extLst>
                <a:ext uri="{FF2B5EF4-FFF2-40B4-BE49-F238E27FC236}">
                  <a16:creationId xmlns:a16="http://schemas.microsoft.com/office/drawing/2014/main" id="{1466BF7D-B8AB-7569-CE79-69141E1E84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3443" y="1776794"/>
              <a:ext cx="3069060" cy="2161309"/>
            </a:xfrm>
            <a:prstGeom prst="rect">
              <a:avLst/>
            </a:prstGeom>
          </p:spPr>
        </p:pic>
        <p:sp>
          <p:nvSpPr>
            <p:cNvPr id="11" name="テキスト ボックス 10">
              <a:extLst>
                <a:ext uri="{FF2B5EF4-FFF2-40B4-BE49-F238E27FC236}">
                  <a16:creationId xmlns:a16="http://schemas.microsoft.com/office/drawing/2014/main" id="{A150F6F3-41DF-8FDD-356E-453E6091E907}"/>
                </a:ext>
              </a:extLst>
            </p:cNvPr>
            <p:cNvSpPr txBox="1"/>
            <p:nvPr/>
          </p:nvSpPr>
          <p:spPr>
            <a:xfrm>
              <a:off x="4458656" y="3130218"/>
              <a:ext cx="998342" cy="340896"/>
            </a:xfrm>
            <a:prstGeom prst="rect">
              <a:avLst/>
            </a:prstGeom>
            <a:noFill/>
            <a:ln>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Calibri" pitchFamily="34" charset="0"/>
                  <a:ea typeface="ＭＳ Ｐゴシック" charset="-128"/>
                  <a:cs typeface="+mn-cs"/>
                </a:rPr>
                <a:t>今回の想定した地震のタイプ</a:t>
              </a:r>
            </a:p>
          </p:txBody>
        </p:sp>
        <p:sp>
          <p:nvSpPr>
            <p:cNvPr id="2" name="正方形/長方形 1">
              <a:extLst>
                <a:ext uri="{FF2B5EF4-FFF2-40B4-BE49-F238E27FC236}">
                  <a16:creationId xmlns:a16="http://schemas.microsoft.com/office/drawing/2014/main" id="{EFA2EF41-8292-8F64-1134-B0E641F08EEA}"/>
                </a:ext>
              </a:extLst>
            </p:cNvPr>
            <p:cNvSpPr/>
            <p:nvPr/>
          </p:nvSpPr>
          <p:spPr>
            <a:xfrm>
              <a:off x="5483417" y="2164079"/>
              <a:ext cx="998342" cy="747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29580480-926C-6204-9814-BBEBB4C79A60}"/>
                </a:ext>
              </a:extLst>
            </p:cNvPr>
            <p:cNvSpPr/>
            <p:nvPr/>
          </p:nvSpPr>
          <p:spPr>
            <a:xfrm>
              <a:off x="6604043" y="1928664"/>
              <a:ext cx="1476647" cy="11040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cxnSp>
          <p:nvCxnSpPr>
            <p:cNvPr id="8" name="直線矢印コネクタ 7">
              <a:extLst>
                <a:ext uri="{FF2B5EF4-FFF2-40B4-BE49-F238E27FC236}">
                  <a16:creationId xmlns:a16="http://schemas.microsoft.com/office/drawing/2014/main" id="{B663206A-DB60-88B2-AB81-FA5E4D750F31}"/>
                </a:ext>
              </a:extLst>
            </p:cNvPr>
            <p:cNvCxnSpPr>
              <a:cxnSpLocks/>
              <a:stCxn id="11" idx="0"/>
            </p:cNvCxnSpPr>
            <p:nvPr/>
          </p:nvCxnSpPr>
          <p:spPr>
            <a:xfrm flipV="1">
              <a:off x="4957828" y="2911106"/>
              <a:ext cx="525589" cy="2191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68A7A467-A22D-ED8B-52D7-5A515162701D}"/>
                </a:ext>
              </a:extLst>
            </p:cNvPr>
            <p:cNvCxnSpPr>
              <a:cxnSpLocks/>
              <a:stCxn id="11" idx="0"/>
            </p:cNvCxnSpPr>
            <p:nvPr/>
          </p:nvCxnSpPr>
          <p:spPr>
            <a:xfrm flipV="1">
              <a:off x="4957828" y="3032759"/>
              <a:ext cx="1646218" cy="974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タイトル 3">
            <a:extLst>
              <a:ext uri="{FF2B5EF4-FFF2-40B4-BE49-F238E27FC236}">
                <a16:creationId xmlns:a16="http://schemas.microsoft.com/office/drawing/2014/main" id="{6760AA4B-BF81-6606-8C98-DD86279E25A6}"/>
              </a:ext>
            </a:extLst>
          </p:cNvPr>
          <p:cNvSpPr>
            <a:spLocks noGrp="1"/>
          </p:cNvSpPr>
          <p:nvPr>
            <p:ph type="title"/>
          </p:nvPr>
        </p:nvSpPr>
        <p:spPr>
          <a:xfrm>
            <a:off x="-1" y="1"/>
            <a:ext cx="9143999" cy="461610"/>
          </a:xfrm>
        </p:spPr>
        <p:txBody>
          <a:bodyPr>
            <a:normAutofit/>
          </a:bodyPr>
          <a:lstStyle/>
          <a:p>
            <a:pPr algn="ctr"/>
            <a:r>
              <a:rPr lang="ja-JP" altLang="en-US" sz="2200" dirty="0"/>
              <a:t>３</a:t>
            </a:r>
            <a:r>
              <a:rPr lang="en-US" altLang="ja-JP" sz="2200" dirty="0"/>
              <a:t>-</a:t>
            </a:r>
            <a:r>
              <a:rPr lang="ja-JP" altLang="en-US" sz="2200" dirty="0"/>
              <a:t>１．山梨県の被害想定の対象地震（対象地震の考え方）</a:t>
            </a:r>
          </a:p>
        </p:txBody>
      </p:sp>
      <p:sp>
        <p:nvSpPr>
          <p:cNvPr id="16" name="テキスト ボックス 15">
            <a:extLst>
              <a:ext uri="{FF2B5EF4-FFF2-40B4-BE49-F238E27FC236}">
                <a16:creationId xmlns:a16="http://schemas.microsoft.com/office/drawing/2014/main" id="{D6E7CC49-3BC1-A05E-7793-D5BCC0708D5B}"/>
              </a:ext>
            </a:extLst>
          </p:cNvPr>
          <p:cNvSpPr txBox="1"/>
          <p:nvPr/>
        </p:nvSpPr>
        <p:spPr>
          <a:xfrm>
            <a:off x="156949" y="556022"/>
            <a:ext cx="8857397" cy="890446"/>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　山梨県はプレートの沈み込みによる海溝型地震や、内陸の活断層による地震の影響を</a:t>
            </a:r>
            <a:endPar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    　受けます。</a:t>
            </a:r>
            <a:endPar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　中央防災会議、地震調査研究推進本部の公表内容や近年の調査を踏まえ想定地震を</a:t>
            </a:r>
            <a:endPar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dirty="0">
                <a:solidFill>
                  <a:prstClr val="black"/>
                </a:solidFill>
              </a:rPr>
              <a:t>　　 </a:t>
            </a: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設定しました。</a:t>
            </a:r>
            <a:endPar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
        <p:nvSpPr>
          <p:cNvPr id="10" name="テキスト ボックス 9">
            <a:extLst>
              <a:ext uri="{FF2B5EF4-FFF2-40B4-BE49-F238E27FC236}">
                <a16:creationId xmlns:a16="http://schemas.microsoft.com/office/drawing/2014/main" id="{77EE58E8-B258-4A5D-E218-DD1170D0BBCE}"/>
              </a:ext>
            </a:extLst>
          </p:cNvPr>
          <p:cNvSpPr txBox="1"/>
          <p:nvPr/>
        </p:nvSpPr>
        <p:spPr>
          <a:xfrm>
            <a:off x="6869167" y="6223280"/>
            <a:ext cx="2027287"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地震調査研究推進本部</a:t>
            </a:r>
            <a:r>
              <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HP</a:t>
            </a: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より</a:t>
            </a:r>
          </a:p>
        </p:txBody>
      </p:sp>
      <p:sp>
        <p:nvSpPr>
          <p:cNvPr id="19" name="テキスト ボックス 18">
            <a:extLst>
              <a:ext uri="{FF2B5EF4-FFF2-40B4-BE49-F238E27FC236}">
                <a16:creationId xmlns:a16="http://schemas.microsoft.com/office/drawing/2014/main" id="{22B0170B-1E17-F020-CE73-AD82DD579DEA}"/>
              </a:ext>
            </a:extLst>
          </p:cNvPr>
          <p:cNvSpPr txBox="1"/>
          <p:nvPr/>
        </p:nvSpPr>
        <p:spPr>
          <a:xfrm>
            <a:off x="233619" y="5033219"/>
            <a:ext cx="1063527"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気象庁</a:t>
            </a:r>
            <a:r>
              <a:rPr kumimoji="1" lang="en-US" altLang="ja-JP" sz="10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HP</a:t>
            </a:r>
            <a:r>
              <a:rPr kumimoji="1" lang="ja-JP" altLang="en-US" sz="10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より</a:t>
            </a:r>
          </a:p>
        </p:txBody>
      </p:sp>
    </p:spTree>
    <p:extLst>
      <p:ext uri="{BB962C8B-B14F-4D97-AF65-F5344CB8AC3E}">
        <p14:creationId xmlns:p14="http://schemas.microsoft.com/office/powerpoint/2010/main" val="2682016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a:extLst>
              <a:ext uri="{FF2B5EF4-FFF2-40B4-BE49-F238E27FC236}">
                <a16:creationId xmlns:a16="http://schemas.microsoft.com/office/drawing/2014/main" id="{1C9BA640-2C80-67A0-008D-9DD85833EF2D}"/>
              </a:ext>
            </a:extLst>
          </p:cNvPr>
          <p:cNvSpPr>
            <a:spLocks noGrp="1"/>
          </p:cNvSpPr>
          <p:nvPr>
            <p:ph type="title"/>
          </p:nvPr>
        </p:nvSpPr>
        <p:spPr>
          <a:xfrm>
            <a:off x="0" y="0"/>
            <a:ext cx="9144000" cy="508364"/>
          </a:xfrm>
        </p:spPr>
        <p:txBody>
          <a:bodyPr>
            <a:normAutofit/>
          </a:bodyPr>
          <a:lstStyle/>
          <a:p>
            <a:pPr algn="ctr"/>
            <a:r>
              <a:rPr lang="ja-JP" altLang="en-US" sz="2200" dirty="0"/>
              <a:t>３</a:t>
            </a:r>
            <a:r>
              <a:rPr lang="en-US" altLang="ja-JP" sz="2200" dirty="0"/>
              <a:t>-</a:t>
            </a:r>
            <a:r>
              <a:rPr lang="ja-JP" altLang="en-US" sz="2200" dirty="0"/>
              <a:t>２．山梨県の被害想定の対象地震（対象地震の地震規模等）</a:t>
            </a:r>
          </a:p>
        </p:txBody>
      </p:sp>
      <p:sp>
        <p:nvSpPr>
          <p:cNvPr id="18" name="テキスト ボックス 17">
            <a:extLst>
              <a:ext uri="{FF2B5EF4-FFF2-40B4-BE49-F238E27FC236}">
                <a16:creationId xmlns:a16="http://schemas.microsoft.com/office/drawing/2014/main" id="{4F82E395-D852-3B19-99E2-0991346DC810}"/>
              </a:ext>
            </a:extLst>
          </p:cNvPr>
          <p:cNvSpPr txBox="1"/>
          <p:nvPr/>
        </p:nvSpPr>
        <p:spPr>
          <a:xfrm>
            <a:off x="0" y="5955262"/>
            <a:ext cx="9144000" cy="630942"/>
          </a:xfrm>
          <a:prstGeom prst="rect">
            <a:avLst/>
          </a:prstGeom>
          <a:noFill/>
        </p:spPr>
        <p:txBody>
          <a:bodyPr wrap="square" rtlCol="0">
            <a:spAutoFit/>
          </a:bodyPr>
          <a:lstStyle/>
          <a:p>
            <a:pPr marL="179388" indent="-179388" algn="just">
              <a:lnSpc>
                <a:spcPts val="1440"/>
              </a:lnSpc>
            </a:pPr>
            <a:r>
              <a:rPr lang="ja-JP" altLang="en-US" sz="1050" dirty="0"/>
              <a:t>注：南海トラフの巨大地震については、内閣府は、複数の地震発生ケースを想定しており、そのうち「基本ケース」と全体として揺れによる被害が最大となる「陸側ケース」を被害想定を行う地震として選定しています。今回の山梨県の調査では、内閣府の想定した地震のうち、山梨県における揺れが大きい「東側ケース」を被害想定の対象地震としました。</a:t>
            </a:r>
            <a:endParaRPr kumimoji="1" lang="ja-JP" altLang="en-US" sz="1050" dirty="0"/>
          </a:p>
        </p:txBody>
      </p:sp>
      <p:graphicFrame>
        <p:nvGraphicFramePr>
          <p:cNvPr id="2" name="表 1">
            <a:extLst>
              <a:ext uri="{FF2B5EF4-FFF2-40B4-BE49-F238E27FC236}">
                <a16:creationId xmlns:a16="http://schemas.microsoft.com/office/drawing/2014/main" id="{C347F48E-3414-853C-E8D9-5D71C8CB2D7D}"/>
              </a:ext>
            </a:extLst>
          </p:cNvPr>
          <p:cNvGraphicFramePr>
            <a:graphicFrameLocks noGrp="1"/>
          </p:cNvGraphicFramePr>
          <p:nvPr>
            <p:extLst>
              <p:ext uri="{D42A27DB-BD31-4B8C-83A1-F6EECF244321}">
                <p14:modId xmlns:p14="http://schemas.microsoft.com/office/powerpoint/2010/main" val="1161536686"/>
              </p:ext>
            </p:extLst>
          </p:nvPr>
        </p:nvGraphicFramePr>
        <p:xfrm>
          <a:off x="0" y="459219"/>
          <a:ext cx="9144001" cy="5548472"/>
        </p:xfrm>
        <a:graphic>
          <a:graphicData uri="http://schemas.openxmlformats.org/drawingml/2006/table">
            <a:tbl>
              <a:tblPr firstRow="1" bandRow="1"/>
              <a:tblGrid>
                <a:gridCol w="2332759">
                  <a:extLst>
                    <a:ext uri="{9D8B030D-6E8A-4147-A177-3AD203B41FA5}">
                      <a16:colId xmlns:a16="http://schemas.microsoft.com/office/drawing/2014/main" val="3726965267"/>
                    </a:ext>
                  </a:extLst>
                </a:gridCol>
                <a:gridCol w="1403844">
                  <a:extLst>
                    <a:ext uri="{9D8B030D-6E8A-4147-A177-3AD203B41FA5}">
                      <a16:colId xmlns:a16="http://schemas.microsoft.com/office/drawing/2014/main" val="2937900876"/>
                    </a:ext>
                  </a:extLst>
                </a:gridCol>
                <a:gridCol w="1403844">
                  <a:extLst>
                    <a:ext uri="{9D8B030D-6E8A-4147-A177-3AD203B41FA5}">
                      <a16:colId xmlns:a16="http://schemas.microsoft.com/office/drawing/2014/main" val="4094842258"/>
                    </a:ext>
                  </a:extLst>
                </a:gridCol>
                <a:gridCol w="1576831">
                  <a:extLst>
                    <a:ext uri="{9D8B030D-6E8A-4147-A177-3AD203B41FA5}">
                      <a16:colId xmlns:a16="http://schemas.microsoft.com/office/drawing/2014/main" val="2711483499"/>
                    </a:ext>
                  </a:extLst>
                </a:gridCol>
                <a:gridCol w="1282648">
                  <a:extLst>
                    <a:ext uri="{9D8B030D-6E8A-4147-A177-3AD203B41FA5}">
                      <a16:colId xmlns:a16="http://schemas.microsoft.com/office/drawing/2014/main" val="3889911420"/>
                    </a:ext>
                  </a:extLst>
                </a:gridCol>
                <a:gridCol w="1144075">
                  <a:extLst>
                    <a:ext uri="{9D8B030D-6E8A-4147-A177-3AD203B41FA5}">
                      <a16:colId xmlns:a16="http://schemas.microsoft.com/office/drawing/2014/main" val="75997590"/>
                    </a:ext>
                  </a:extLst>
                </a:gridCol>
              </a:tblGrid>
              <a:tr h="639485">
                <a:tc>
                  <a:txBody>
                    <a:bodyPr/>
                    <a:lstStyle/>
                    <a:p>
                      <a:pPr algn="ctr">
                        <a:lnSpc>
                          <a:spcPct val="100000"/>
                        </a:lnSpc>
                      </a:pPr>
                      <a:r>
                        <a:rPr lang="ja-JP" sz="1200" kern="1200" dirty="0">
                          <a:solidFill>
                            <a:srgbClr val="FFFFFF"/>
                          </a:solidFill>
                          <a:effectLst/>
                          <a:latin typeface="游明朝" panose="02020400000000000000" pitchFamily="18" charset="-128"/>
                          <a:ea typeface="ＭＳ ゴシック" panose="020B0609070205080204" pitchFamily="49" charset="-128"/>
                          <a:cs typeface="Arial" panose="020B0604020202020204" pitchFamily="34" charset="0"/>
                        </a:rPr>
                        <a:t>対象地震（海溝型）</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200" kern="1200" dirty="0">
                          <a:solidFill>
                            <a:srgbClr val="FFFFFF"/>
                          </a:solidFill>
                          <a:effectLst/>
                          <a:latin typeface="游明朝" panose="02020400000000000000" pitchFamily="18" charset="-128"/>
                          <a:ea typeface="ＭＳ ゴシック" panose="020B0609070205080204" pitchFamily="49" charset="-128"/>
                          <a:cs typeface="Arial" panose="020B0604020202020204" pitchFamily="34" charset="0"/>
                        </a:rPr>
                        <a:t>地震規模　</a:t>
                      </a:r>
                      <a:endParaRPr lang="en-US" altLang="ja-JP" sz="1200" kern="1200" dirty="0">
                        <a:solidFill>
                          <a:srgbClr val="FFFFFF"/>
                        </a:solidFill>
                        <a:effectLst/>
                        <a:latin typeface="游明朝" panose="02020400000000000000" pitchFamily="18" charset="-128"/>
                        <a:ea typeface="ＭＳ ゴシック" panose="020B0609070205080204" pitchFamily="49"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200" kern="120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rPr>
                        <a:t>Ｍ</a:t>
                      </a:r>
                      <a:r>
                        <a:rPr lang="en-US" altLang="ja-JP" sz="1200" kern="120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en-US" sz="1200" kern="120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rPr>
                        <a:t>Ｍｗ</a:t>
                      </a:r>
                      <a:r>
                        <a:rPr lang="en-US" altLang="ja-JP" sz="1200" kern="120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00000"/>
                        </a:lnSpc>
                      </a:pPr>
                      <a:r>
                        <a:rPr lang="en-US" sz="1200" kern="1200" dirty="0">
                          <a:solidFill>
                            <a:srgbClr val="FFFFFF"/>
                          </a:solidFill>
                          <a:effectLst/>
                          <a:latin typeface="ＭＳ ゴシック" panose="020B0609070205080204" pitchFamily="49" charset="-128"/>
                          <a:ea typeface="游明朝" panose="02020400000000000000" pitchFamily="18" charset="-128"/>
                          <a:cs typeface="Arial" panose="020B0604020202020204" pitchFamily="34" charset="0"/>
                        </a:rPr>
                        <a:t>30</a:t>
                      </a:r>
                      <a:r>
                        <a:rPr lang="ja-JP" sz="1200" kern="1200" dirty="0">
                          <a:solidFill>
                            <a:srgbClr val="FFFFFF"/>
                          </a:solidFill>
                          <a:effectLst/>
                          <a:latin typeface="游明朝" panose="02020400000000000000" pitchFamily="18" charset="-128"/>
                          <a:ea typeface="ＭＳ ゴシック" panose="020B0609070205080204" pitchFamily="49" charset="-128"/>
                          <a:cs typeface="Arial" panose="020B0604020202020204" pitchFamily="34" charset="0"/>
                        </a:rPr>
                        <a:t>年以内の</a:t>
                      </a:r>
                      <a:endParaRPr lang="en-US" altLang="ja-JP" sz="1200" kern="1200" dirty="0">
                        <a:solidFill>
                          <a:srgbClr val="FFFFFF"/>
                        </a:solidFill>
                        <a:effectLst/>
                        <a:latin typeface="游明朝" panose="02020400000000000000" pitchFamily="18" charset="-128"/>
                        <a:ea typeface="ＭＳ ゴシック" panose="020B0609070205080204" pitchFamily="49" charset="-128"/>
                        <a:cs typeface="Arial" panose="020B0604020202020204" pitchFamily="34" charset="0"/>
                      </a:endParaRPr>
                    </a:p>
                    <a:p>
                      <a:pPr algn="ctr">
                        <a:lnSpc>
                          <a:spcPct val="100000"/>
                        </a:lnSpc>
                      </a:pPr>
                      <a:r>
                        <a:rPr lang="ja-JP" sz="1200" kern="1200" dirty="0">
                          <a:solidFill>
                            <a:srgbClr val="FFFFFF"/>
                          </a:solidFill>
                          <a:effectLst/>
                          <a:latin typeface="游明朝" panose="02020400000000000000" pitchFamily="18" charset="-128"/>
                          <a:ea typeface="ＭＳ ゴシック" panose="020B0609070205080204" pitchFamily="49" charset="-128"/>
                          <a:cs typeface="Arial" panose="020B0604020202020204" pitchFamily="34" charset="0"/>
                        </a:rPr>
                        <a:t>地震発生確率</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00000"/>
                        </a:lnSpc>
                      </a:pPr>
                      <a:r>
                        <a:rPr lang="ja-JP" sz="1200" kern="1200" dirty="0">
                          <a:solidFill>
                            <a:srgbClr val="FFFFFF"/>
                          </a:solidFill>
                          <a:effectLst/>
                          <a:latin typeface="游明朝" panose="02020400000000000000" pitchFamily="18" charset="-128"/>
                          <a:ea typeface="ＭＳ ゴシック" panose="020B0609070205080204" pitchFamily="49" charset="-128"/>
                          <a:cs typeface="Arial" panose="020B0604020202020204" pitchFamily="34" charset="0"/>
                        </a:rPr>
                        <a:t>対象地震（活断層）</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00000"/>
                        </a:lnSpc>
                      </a:pPr>
                      <a:r>
                        <a:rPr lang="ja-JP" sz="1200" kern="1200" dirty="0">
                          <a:solidFill>
                            <a:srgbClr val="FFFFFF"/>
                          </a:solidFill>
                          <a:effectLst/>
                          <a:latin typeface="游明朝" panose="02020400000000000000" pitchFamily="18" charset="-128"/>
                          <a:ea typeface="ＭＳ ゴシック" panose="020B0609070205080204" pitchFamily="49" charset="-128"/>
                          <a:cs typeface="Arial" panose="020B0604020202020204" pitchFamily="34" charset="0"/>
                        </a:rPr>
                        <a:t>地震規模</a:t>
                      </a:r>
                      <a:endParaRPr lang="en-US" altLang="ja-JP" sz="1200" kern="1200" dirty="0">
                        <a:solidFill>
                          <a:srgbClr val="FFFFFF"/>
                        </a:solidFill>
                        <a:effectLst/>
                        <a:latin typeface="游明朝" panose="02020400000000000000" pitchFamily="18" charset="-128"/>
                        <a:ea typeface="ＭＳ ゴシック" panose="020B0609070205080204" pitchFamily="49" charset="-128"/>
                        <a:cs typeface="Arial" panose="020B0604020202020204" pitchFamily="34" charset="0"/>
                      </a:endParaRPr>
                    </a:p>
                    <a:p>
                      <a:pPr algn="ctr">
                        <a:lnSpc>
                          <a:spcPct val="100000"/>
                        </a:lnSpc>
                      </a:pPr>
                      <a:r>
                        <a:rPr lang="ja-JP" sz="1200" kern="120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rPr>
                        <a:t>Ｍ</a:t>
                      </a:r>
                      <a:r>
                        <a:rPr lang="en-US" altLang="ja-JP" sz="1200" kern="120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en-US" sz="1200" kern="120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rPr>
                        <a:t>Ｍｗ</a:t>
                      </a:r>
                      <a:r>
                        <a:rPr lang="en-US" altLang="ja-JP" sz="1200" kern="120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ctr">
                        <a:lnSpc>
                          <a:spcPct val="100000"/>
                        </a:lnSpc>
                      </a:pPr>
                      <a:r>
                        <a:rPr lang="en-US" sz="1200" kern="1200" dirty="0">
                          <a:solidFill>
                            <a:srgbClr val="FFFFFF"/>
                          </a:solidFill>
                          <a:effectLst/>
                          <a:latin typeface="ＭＳ ゴシック" panose="020B0609070205080204" pitchFamily="49" charset="-128"/>
                          <a:ea typeface="游明朝" panose="02020400000000000000" pitchFamily="18" charset="-128"/>
                          <a:cs typeface="Arial" panose="020B0604020202020204" pitchFamily="34" charset="0"/>
                        </a:rPr>
                        <a:t>30</a:t>
                      </a:r>
                      <a:r>
                        <a:rPr lang="ja-JP" sz="1200" kern="1200" dirty="0">
                          <a:solidFill>
                            <a:srgbClr val="FFFFFF"/>
                          </a:solidFill>
                          <a:effectLst/>
                          <a:latin typeface="游明朝" panose="02020400000000000000" pitchFamily="18" charset="-128"/>
                          <a:ea typeface="ＭＳ ゴシック" panose="020B0609070205080204" pitchFamily="49" charset="-128"/>
                          <a:cs typeface="Arial" panose="020B0604020202020204" pitchFamily="34" charset="0"/>
                        </a:rPr>
                        <a:t>年以内の</a:t>
                      </a:r>
                      <a:endParaRPr lang="en-US" altLang="ja-JP" sz="1200" kern="1200" dirty="0">
                        <a:solidFill>
                          <a:srgbClr val="FFFFFF"/>
                        </a:solidFill>
                        <a:effectLst/>
                        <a:latin typeface="游明朝" panose="02020400000000000000" pitchFamily="18" charset="-128"/>
                        <a:ea typeface="ＭＳ ゴシック" panose="020B0609070205080204" pitchFamily="49" charset="-128"/>
                        <a:cs typeface="Arial" panose="020B0604020202020204" pitchFamily="34" charset="0"/>
                      </a:endParaRPr>
                    </a:p>
                    <a:p>
                      <a:pPr algn="ctr">
                        <a:lnSpc>
                          <a:spcPct val="100000"/>
                        </a:lnSpc>
                      </a:pPr>
                      <a:r>
                        <a:rPr lang="ja-JP" sz="1200" kern="1200" dirty="0">
                          <a:solidFill>
                            <a:srgbClr val="FFFFFF"/>
                          </a:solidFill>
                          <a:effectLst/>
                          <a:latin typeface="游明朝" panose="02020400000000000000" pitchFamily="18" charset="-128"/>
                          <a:ea typeface="ＭＳ ゴシック" panose="020B0609070205080204" pitchFamily="49" charset="-128"/>
                          <a:cs typeface="Arial" panose="020B0604020202020204" pitchFamily="34" charset="0"/>
                        </a:rPr>
                        <a:t>地震発生確率</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3916176945"/>
                  </a:ext>
                </a:extLst>
              </a:tr>
              <a:tr h="639485">
                <a:tc>
                  <a:txBody>
                    <a:bodyPr/>
                    <a:lstStyle/>
                    <a:p>
                      <a:pPr algn="l">
                        <a:lnSpc>
                          <a:spcPct val="100000"/>
                        </a:lnSpc>
                      </a:pPr>
                      <a:r>
                        <a:rPr lang="ja-JP" altLang="en-US" sz="12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①</a:t>
                      </a:r>
                      <a:r>
                        <a:rPr lang="ja-JP" sz="12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南海トラフの巨大地震</a:t>
                      </a:r>
                      <a:endParaRPr lang="en-US" altLang="ja-JP" sz="12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lnSpc>
                          <a:spcPct val="100000"/>
                        </a:lnSpc>
                      </a:pPr>
                      <a:r>
                        <a:rPr lang="ja-JP" sz="12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（東側ケース）</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0000"/>
                        </a:lnSpc>
                      </a:pPr>
                      <a:r>
                        <a:rPr lang="en-US" altLang="ja-JP"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M9</a:t>
                      </a:r>
                      <a:r>
                        <a:rPr lang="ja-JP" alt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クラス </a:t>
                      </a:r>
                      <a:r>
                        <a:rPr lang="en-US" altLang="ja-JP"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9.0)</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0000"/>
                        </a:lnSpc>
                      </a:pPr>
                      <a:r>
                        <a:rPr 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70</a:t>
                      </a:r>
                      <a:r>
                        <a:rPr lang="ja-JP"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80%</a:t>
                      </a:r>
                      <a:r>
                        <a:rPr lang="en-US" altLang="ja-JP" sz="1600" kern="1200" baseline="300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a:t>
                      </a:r>
                      <a:endParaRPr lang="ja-JP" sz="1600" kern="100" baseline="300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a:lnSpc>
                          <a:spcPct val="100000"/>
                        </a:lnSpc>
                      </a:pPr>
                      <a:r>
                        <a:rPr lang="ja-JP" alt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③</a:t>
                      </a:r>
                      <a:r>
                        <a:rPr lang="zh-TW"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糸魚川－静岡構造</a:t>
                      </a:r>
                      <a:r>
                        <a:rPr lang="en-US" altLang="zh-TW"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p>
                    <a:p>
                      <a:pPr algn="l">
                        <a:lnSpc>
                          <a:spcPct val="100000"/>
                        </a:lnSpc>
                      </a:pPr>
                      <a:r>
                        <a:rPr lang="en-US" altLang="zh-TW"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zh-TW"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線断層帯中南部</a:t>
                      </a:r>
                      <a:r>
                        <a:rPr lang="ja-JP" alt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区間</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0000"/>
                        </a:lnSpc>
                      </a:pPr>
                      <a:r>
                        <a:rPr 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7.4 (6.8)</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0000"/>
                        </a:lnSpc>
                      </a:pPr>
                      <a:r>
                        <a:rPr 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0.9</a:t>
                      </a:r>
                      <a:r>
                        <a:rPr lang="ja-JP"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8%</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226639325"/>
                  </a:ext>
                </a:extLst>
              </a:tr>
              <a:tr h="639485">
                <a:tc>
                  <a:txBody>
                    <a:bodyPr/>
                    <a:lstStyle/>
                    <a:p>
                      <a:pPr algn="l">
                        <a:lnSpc>
                          <a:spcPct val="100000"/>
                        </a:lnSpc>
                      </a:pPr>
                      <a:r>
                        <a:rPr lang="ja-JP" altLang="en-US" sz="12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②</a:t>
                      </a:r>
                      <a:r>
                        <a:rPr lang="ja-JP" sz="12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首都直下地震</a:t>
                      </a:r>
                      <a:endParaRPr lang="en-US" altLang="ja-JP" sz="12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lnSpc>
                          <a:spcPct val="100000"/>
                        </a:lnSpc>
                      </a:pPr>
                      <a:r>
                        <a:rPr lang="ja-JP" sz="12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sz="12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M7</a:t>
                      </a:r>
                      <a:r>
                        <a:rPr lang="ja-JP" sz="12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クラス</a:t>
                      </a:r>
                      <a:r>
                        <a:rPr lang="ja-JP" altLang="en-US" sz="12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立川市直下</a:t>
                      </a:r>
                      <a:r>
                        <a:rPr lang="ja-JP" sz="12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0000"/>
                        </a:lnSpc>
                      </a:pPr>
                      <a:r>
                        <a:rPr lang="en-US" altLang="ja-JP"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M7</a:t>
                      </a:r>
                      <a:r>
                        <a:rPr lang="ja-JP" alt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クラス </a:t>
                      </a:r>
                      <a:r>
                        <a:rPr lang="en-US" altLang="ja-JP"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7.3)</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0000"/>
                        </a:lnSpc>
                      </a:pPr>
                      <a:r>
                        <a:rPr 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70%</a:t>
                      </a:r>
                      <a:r>
                        <a:rPr lang="ja-JP"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程度</a:t>
                      </a:r>
                      <a:r>
                        <a:rPr lang="en-US" altLang="ja-JP" sz="1600" kern="1200" baseline="300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a:t>
                      </a:r>
                      <a:endParaRPr lang="ja-JP" sz="1600" kern="100" baseline="300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a:lnSpc>
                          <a:spcPct val="100000"/>
                        </a:lnSpc>
                      </a:pPr>
                      <a:r>
                        <a:rPr lang="ja-JP" alt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④</a:t>
                      </a:r>
                      <a:r>
                        <a:rPr lang="zh-TW"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糸魚川－静岡構造</a:t>
                      </a:r>
                      <a:r>
                        <a:rPr lang="en-US" altLang="zh-TW"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p>
                    <a:p>
                      <a:pPr algn="l">
                        <a:lnSpc>
                          <a:spcPct val="100000"/>
                        </a:lnSpc>
                      </a:pPr>
                      <a:r>
                        <a:rPr lang="en-US" altLang="zh-TW"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zh-TW"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線断層帯南部</a:t>
                      </a:r>
                      <a:r>
                        <a:rPr lang="ja-JP" alt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区間</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0000"/>
                        </a:lnSpc>
                      </a:pPr>
                      <a:r>
                        <a:rPr lang="en-US" sz="1200" kern="120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7.6 (7.0)</a:t>
                      </a:r>
                      <a:endParaRPr lang="ja-JP" sz="16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a:lnSpc>
                          <a:spcPct val="100000"/>
                        </a:lnSpc>
                      </a:pPr>
                      <a:r>
                        <a:rPr lang="ja-JP" sz="1200" kern="120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ほぼ</a:t>
                      </a:r>
                      <a:r>
                        <a:rPr lang="en-US" sz="1200" kern="120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0</a:t>
                      </a:r>
                      <a:r>
                        <a:rPr lang="ja-JP" sz="1200" kern="120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sz="1200" kern="120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0.1%</a:t>
                      </a:r>
                      <a:endParaRPr lang="ja-JP" sz="16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612332520"/>
                  </a:ext>
                </a:extLst>
              </a:tr>
              <a:tr h="639485">
                <a:tc>
                  <a:txBody>
                    <a:bodyPr/>
                    <a:lstStyle/>
                    <a:p>
                      <a:pPr algn="l">
                        <a:lnSpc>
                          <a:spcPct val="100000"/>
                        </a:lnSpc>
                      </a:pPr>
                      <a:r>
                        <a:rPr lang="ja-JP" altLang="en-US" sz="12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⑩</a:t>
                      </a:r>
                      <a:r>
                        <a:rPr lang="ja-JP" sz="12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【参考】首都直下地震</a:t>
                      </a:r>
                      <a:endParaRPr lang="en-US" altLang="ja-JP" sz="12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lnSpc>
                          <a:spcPct val="100000"/>
                        </a:lnSpc>
                      </a:pPr>
                      <a:r>
                        <a:rPr lang="ja-JP" sz="12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sz="12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M8</a:t>
                      </a:r>
                      <a:r>
                        <a:rPr lang="ja-JP" sz="12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クラス</a:t>
                      </a:r>
                      <a:r>
                        <a:rPr lang="ja-JP" altLang="en-US" sz="12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相模トラフ</a:t>
                      </a:r>
                      <a:r>
                        <a:rPr lang="ja-JP" sz="12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0000"/>
                        </a:lnSpc>
                      </a:pPr>
                      <a:r>
                        <a:rPr lang="en-US" altLang="ja-JP"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M8</a:t>
                      </a:r>
                      <a:r>
                        <a:rPr lang="ja-JP" alt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クラス </a:t>
                      </a:r>
                      <a:r>
                        <a:rPr lang="en-US" altLang="ja-JP"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8.0)</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0000"/>
                        </a:lnSpc>
                      </a:pPr>
                      <a:r>
                        <a:rPr lang="ja-JP"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ほぼ</a:t>
                      </a:r>
                      <a:r>
                        <a:rPr 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0</a:t>
                      </a:r>
                      <a:r>
                        <a:rPr lang="ja-JP"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6%</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a:lnSpc>
                          <a:spcPct val="100000"/>
                        </a:lnSpc>
                      </a:pPr>
                      <a:r>
                        <a:rPr lang="ja-JP" alt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⑤</a:t>
                      </a:r>
                      <a:r>
                        <a:rPr lang="zh-TW"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曽根丘陵断層帯</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0000"/>
                        </a:lnSpc>
                      </a:pPr>
                      <a:r>
                        <a:rPr lang="en-US" sz="1200" kern="120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7.3 (6.8)</a:t>
                      </a:r>
                      <a:endParaRPr lang="ja-JP" sz="16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0000"/>
                        </a:lnSpc>
                      </a:pPr>
                      <a:r>
                        <a:rPr 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59356123"/>
                  </a:ext>
                </a:extLst>
              </a:tr>
              <a:tr h="453752">
                <a:tc rowSpan="4" gridSpan="3">
                  <a:txBody>
                    <a:bodyPr/>
                    <a:lstStyle/>
                    <a:p>
                      <a:pPr algn="just">
                        <a:lnSpc>
                          <a:spcPct val="100000"/>
                        </a:lnSpc>
                      </a:pPr>
                      <a:r>
                        <a:rPr lang="ja-JP"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地震発生確率は算定基準日</a:t>
                      </a:r>
                      <a:r>
                        <a:rPr 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2022</a:t>
                      </a:r>
                      <a:r>
                        <a:rPr lang="ja-JP"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年</a:t>
                      </a:r>
                      <a:r>
                        <a:rPr 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a:t>
                      </a:r>
                      <a:r>
                        <a:rPr lang="ja-JP"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月</a:t>
                      </a:r>
                      <a:r>
                        <a:rPr 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a:t>
                      </a:r>
                      <a:r>
                        <a:rPr lang="ja-JP"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日の長期評価によ</a:t>
                      </a:r>
                      <a:r>
                        <a:rPr lang="ja-JP" alt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ります。</a:t>
                      </a:r>
                      <a:endParaRPr lang="en-US" altLang="ja-JP"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just">
                        <a:lnSpc>
                          <a:spcPct val="100000"/>
                        </a:lnSpc>
                      </a:pPr>
                      <a:endParaRPr lang="en-US" altLang="ja-JP"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358775" indent="-358775" algn="just">
                        <a:lnSpc>
                          <a:spcPct val="100000"/>
                        </a:lnSpc>
                      </a:pP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200" kern="100" baseline="0" dirty="0">
                          <a:effectLst/>
                          <a:latin typeface="ＭＳ ゴシック" panose="020B0609070205080204" pitchFamily="49" charset="-128"/>
                          <a:ea typeface="ＭＳ ゴシック" panose="020B0609070205080204" pitchFamily="49" charset="-128"/>
                          <a:cs typeface="Times New Roman" panose="02020603050405020304" pitchFamily="18" charset="0"/>
                        </a:rPr>
                        <a:t>1</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：南海トラフの地震の震源域でＭ８以上の巨大地震が発生する確率であり、必ずしもＭ９クラスが</a:t>
                      </a: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70</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80%</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の確率で発生することを意味したものではありません。</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58775" indent="-358775" algn="just">
                        <a:lnSpc>
                          <a:spcPct val="100000"/>
                        </a:lnSpc>
                      </a:pP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200" kern="100" baseline="0" dirty="0">
                          <a:effectLst/>
                          <a:latin typeface="ＭＳ ゴシック" panose="020B0609070205080204" pitchFamily="49" charset="-128"/>
                          <a:ea typeface="ＭＳ ゴシック" panose="020B0609070205080204" pitchFamily="49" charset="-128"/>
                          <a:cs typeface="Times New Roman" panose="02020603050405020304" pitchFamily="18" charset="0"/>
                        </a:rPr>
                        <a:t>2</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：南関東地域のどこかでＭ７程度の地震が発生する確率であり、必ずしも立川市直下で地震が発生することを意味したものではありません。</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58775" indent="-358775" algn="just">
                        <a:lnSpc>
                          <a:spcPct val="100000"/>
                        </a:lnSpc>
                      </a:pPr>
                      <a:r>
                        <a:rPr lang="ja-JP"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sz="1200" kern="1200" baseline="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3</a:t>
                      </a:r>
                      <a:r>
                        <a:rPr lang="ja-JP"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：扇山断層は国（地震調査研究推進本部）による主要活断層帯の長期評価対象外</a:t>
                      </a:r>
                      <a:r>
                        <a:rPr lang="ja-JP" alt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です。</a:t>
                      </a:r>
                      <a:endParaRPr lang="en-US" altLang="ja-JP"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358775" indent="-358775" algn="just">
                        <a:lnSpc>
                          <a:spcPct val="100000"/>
                        </a:lnSpc>
                      </a:pPr>
                      <a:r>
                        <a:rPr lang="ja-JP"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sz="1200" kern="1200" baseline="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4,5</a:t>
                      </a:r>
                      <a:r>
                        <a:rPr lang="ja-JP"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：富士川河口断層帯：</a:t>
                      </a:r>
                      <a:r>
                        <a:rPr lang="ja-JP" alt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地震規模は地震動評価に用いた活断層重点調査による断層モデルによるセグメントごとの値を記載しています。国による長期評価</a:t>
                      </a:r>
                      <a:r>
                        <a:rPr lang="en-US" altLang="ja-JP"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M8.0</a:t>
                      </a:r>
                      <a:r>
                        <a:rPr lang="ja-JP" alt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とは異なります。発生確率については長期評価では、過去の活動時期などについて、２つの可能性が考えられることから、２つのケースに分けて評価されています。</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rowSpan="4" hMerge="1">
                  <a:txBody>
                    <a:bodyPr/>
                    <a:lstStyle/>
                    <a:p>
                      <a:endParaRPr kumimoji="1" lang="ja-JP" altLang="en-US"/>
                    </a:p>
                  </a:txBody>
                  <a:tcPr/>
                </a:tc>
                <a:tc rowSpan="4" hMerge="1">
                  <a:txBody>
                    <a:bodyPr/>
                    <a:lstStyle/>
                    <a:p>
                      <a:endParaRPr kumimoji="1" lang="ja-JP" altLang="en-US"/>
                    </a:p>
                  </a:txBody>
                  <a:tcPr/>
                </a:tc>
                <a:tc>
                  <a:txBody>
                    <a:bodyPr/>
                    <a:lstStyle/>
                    <a:p>
                      <a:pPr algn="l">
                        <a:lnSpc>
                          <a:spcPct val="100000"/>
                        </a:lnSpc>
                      </a:pPr>
                      <a:r>
                        <a:rPr lang="ja-JP" alt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⑥</a:t>
                      </a:r>
                      <a:r>
                        <a:rPr lang="ja-JP"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扇山断層</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0000"/>
                        </a:lnSpc>
                      </a:pPr>
                      <a:r>
                        <a:rPr 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7.0 (6.5)</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0000"/>
                        </a:lnSpc>
                      </a:pPr>
                      <a:r>
                        <a:rPr lang="ja-JP"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sz="1100" kern="1200" baseline="300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altLang="ja-JP" sz="1100" kern="1200" baseline="300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3</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761812651"/>
                  </a:ext>
                </a:extLst>
              </a:tr>
              <a:tr h="453752">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a:lnSpc>
                          <a:spcPct val="100000"/>
                        </a:lnSpc>
                      </a:pPr>
                      <a:r>
                        <a:rPr lang="ja-JP" alt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⑦</a:t>
                      </a:r>
                      <a:r>
                        <a:rPr lang="ja-JP"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身延断層</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0000"/>
                        </a:lnSpc>
                      </a:pPr>
                      <a:r>
                        <a:rPr 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7.0 (6.5)</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0000"/>
                        </a:lnSpc>
                      </a:pPr>
                      <a:r>
                        <a:rPr lang="ja-JP" sz="1200" kern="120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不明</a:t>
                      </a:r>
                      <a:endParaRPr lang="ja-JP" sz="16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022567625"/>
                  </a:ext>
                </a:extLst>
              </a:tr>
              <a:tr h="453752">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a:lnSpc>
                          <a:spcPct val="100000"/>
                        </a:lnSpc>
                      </a:pPr>
                      <a:r>
                        <a:rPr lang="ja-JP" alt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⑧</a:t>
                      </a:r>
                      <a:r>
                        <a:rPr lang="zh-TW"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塩沢断層帯</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0000"/>
                        </a:lnSpc>
                      </a:pPr>
                      <a:r>
                        <a:rPr 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6.8 (6.4)</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0000"/>
                        </a:lnSpc>
                      </a:pPr>
                      <a:r>
                        <a:rPr 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4%</a:t>
                      </a:r>
                      <a:r>
                        <a:rPr lang="ja-JP"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以下</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900848985"/>
                  </a:ext>
                </a:extLst>
              </a:tr>
              <a:tr h="1629276">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a:lnSpc>
                          <a:spcPct val="100000"/>
                        </a:lnSpc>
                      </a:pPr>
                      <a:r>
                        <a:rPr lang="ja-JP" altLang="en-US"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⑨</a:t>
                      </a:r>
                      <a:r>
                        <a:rPr lang="ja-JP" sz="1200"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富士川河口断層帯　　</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0000"/>
                        </a:lnSpc>
                      </a:pPr>
                      <a:r>
                        <a:rPr lang="en-US" altLang="ja-JP" sz="1200" b="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A:7.2(A:7.3)</a:t>
                      </a:r>
                      <a:r>
                        <a:rPr lang="ja-JP" altLang="ja-JP" sz="1200" b="0" kern="1200" baseline="300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600" b="0" kern="1200" baseline="300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altLang="ja-JP" sz="1600" b="0" kern="1200" baseline="300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4</a:t>
                      </a:r>
                    </a:p>
                    <a:p>
                      <a:pPr algn="ctr">
                        <a:lnSpc>
                          <a:spcPct val="100000"/>
                        </a:lnSpc>
                      </a:pPr>
                      <a:r>
                        <a:rPr lang="en-US" altLang="ja-JP" sz="1200" b="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B:8.3(B:7</a:t>
                      </a:r>
                      <a:r>
                        <a:rPr lang="en-US" sz="1200" b="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.8)</a:t>
                      </a:r>
                      <a:r>
                        <a:rPr lang="ja-JP" altLang="ja-JP" sz="1600" b="0" kern="1200" baseline="300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600" b="0" kern="1200" baseline="300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4</a:t>
                      </a:r>
                      <a:endParaRPr lang="ja-JP" sz="16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a:lnSpc>
                          <a:spcPct val="100000"/>
                        </a:lnSpc>
                      </a:pPr>
                      <a:r>
                        <a:rPr lang="en-US" altLang="ja-JP" sz="1200" kern="1200" baseline="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10</a:t>
                      </a:r>
                      <a:r>
                        <a:rPr lang="ja-JP" altLang="en-US" sz="1200" kern="1200" baseline="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altLang="ja-JP" sz="1200" kern="1200" baseline="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18%</a:t>
                      </a:r>
                    </a:p>
                    <a:p>
                      <a:pPr algn="ctr">
                        <a:lnSpc>
                          <a:spcPct val="100000"/>
                        </a:lnSpc>
                      </a:pPr>
                      <a:r>
                        <a:rPr lang="ja-JP" altLang="en-US" sz="1200" kern="1200" baseline="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または</a:t>
                      </a:r>
                      <a:endParaRPr lang="en-US" altLang="ja-JP" sz="1200" kern="1200" baseline="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a:lnSpc>
                          <a:spcPct val="100000"/>
                        </a:lnSpc>
                      </a:pPr>
                      <a:r>
                        <a:rPr lang="en-US" altLang="ja-JP" sz="1200" kern="1200" baseline="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a:t>
                      </a:r>
                      <a:r>
                        <a:rPr lang="ja-JP" altLang="en-US" sz="1200" kern="1200" baseline="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altLang="ja-JP" sz="1200" kern="1200" baseline="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11%</a:t>
                      </a:r>
                      <a:r>
                        <a:rPr lang="ja-JP" sz="1100" kern="1200" baseline="300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altLang="ja-JP" sz="1100" kern="1200" baseline="300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5</a:t>
                      </a:r>
                      <a:endParaRPr 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853202541"/>
                  </a:ext>
                </a:extLst>
              </a:tr>
            </a:tbl>
          </a:graphicData>
        </a:graphic>
      </p:graphicFrame>
    </p:spTree>
    <p:extLst>
      <p:ext uri="{BB962C8B-B14F-4D97-AF65-F5344CB8AC3E}">
        <p14:creationId xmlns:p14="http://schemas.microsoft.com/office/powerpoint/2010/main" val="3588008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図 68" descr="マップ&#10;&#10;自動的に生成された説明">
            <a:extLst>
              <a:ext uri="{FF2B5EF4-FFF2-40B4-BE49-F238E27FC236}">
                <a16:creationId xmlns:a16="http://schemas.microsoft.com/office/drawing/2014/main" id="{1CE269AE-B502-DA31-3E4D-9518BBC258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187" t="3972" r="13075" b="8712"/>
          <a:stretch/>
        </p:blipFill>
        <p:spPr>
          <a:xfrm>
            <a:off x="124165" y="2985503"/>
            <a:ext cx="5065016" cy="3463758"/>
          </a:xfrm>
          <a:prstGeom prst="rect">
            <a:avLst/>
          </a:prstGeom>
          <a:ln w="28575">
            <a:solidFill>
              <a:schemeClr val="tx1"/>
            </a:solidFill>
          </a:ln>
        </p:spPr>
      </p:pic>
      <p:pic>
        <p:nvPicPr>
          <p:cNvPr id="10" name="図 9" descr="マップ&#10;&#10;自動的に生成された説明">
            <a:extLst>
              <a:ext uri="{FF2B5EF4-FFF2-40B4-BE49-F238E27FC236}">
                <a16:creationId xmlns:a16="http://schemas.microsoft.com/office/drawing/2014/main" id="{42DD86B3-DE1B-31D0-C752-7796DED82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1691" y="508364"/>
            <a:ext cx="3845221" cy="5912583"/>
          </a:xfrm>
          <a:prstGeom prst="rect">
            <a:avLst/>
          </a:prstGeom>
          <a:ln w="38100">
            <a:solidFill>
              <a:srgbClr val="0000FF"/>
            </a:solidFill>
            <a:prstDash val="sysDash"/>
          </a:ln>
        </p:spPr>
      </p:pic>
      <p:sp>
        <p:nvSpPr>
          <p:cNvPr id="6" name="タイトル 3">
            <a:extLst>
              <a:ext uri="{FF2B5EF4-FFF2-40B4-BE49-F238E27FC236}">
                <a16:creationId xmlns:a16="http://schemas.microsoft.com/office/drawing/2014/main" id="{1C9BA640-2C80-67A0-008D-9DD85833EF2D}"/>
              </a:ext>
            </a:extLst>
          </p:cNvPr>
          <p:cNvSpPr>
            <a:spLocks noGrp="1"/>
          </p:cNvSpPr>
          <p:nvPr>
            <p:ph type="title"/>
          </p:nvPr>
        </p:nvSpPr>
        <p:spPr>
          <a:xfrm>
            <a:off x="0" y="0"/>
            <a:ext cx="9144000" cy="508364"/>
          </a:xfrm>
        </p:spPr>
        <p:txBody>
          <a:bodyPr>
            <a:normAutofit/>
          </a:bodyPr>
          <a:lstStyle/>
          <a:p>
            <a:pPr algn="ctr"/>
            <a:r>
              <a:rPr lang="ja-JP" altLang="en-US" sz="2200" dirty="0"/>
              <a:t>３</a:t>
            </a:r>
            <a:r>
              <a:rPr lang="en-US" altLang="ja-JP" sz="2200" dirty="0"/>
              <a:t>-</a:t>
            </a:r>
            <a:r>
              <a:rPr lang="ja-JP" altLang="en-US" sz="2200" dirty="0"/>
              <a:t>３．山梨県の被害想定の対象地震（対象地震の震源分布）</a:t>
            </a:r>
          </a:p>
        </p:txBody>
      </p:sp>
      <p:sp>
        <p:nvSpPr>
          <p:cNvPr id="9" name="テキスト ボックス 8">
            <a:extLst>
              <a:ext uri="{FF2B5EF4-FFF2-40B4-BE49-F238E27FC236}">
                <a16:creationId xmlns:a16="http://schemas.microsoft.com/office/drawing/2014/main" id="{FE0059F3-69CE-A852-5940-62AC5E17B044}"/>
              </a:ext>
            </a:extLst>
          </p:cNvPr>
          <p:cNvSpPr txBox="1"/>
          <p:nvPr/>
        </p:nvSpPr>
        <p:spPr>
          <a:xfrm>
            <a:off x="31128" y="1282896"/>
            <a:ext cx="4240051" cy="990441"/>
          </a:xfrm>
          <a:prstGeom prst="rect">
            <a:avLst/>
          </a:prstGeom>
          <a:noFill/>
        </p:spPr>
        <p:txBody>
          <a:bodyPr wrap="square" rtlCol="0">
            <a:noAutofit/>
          </a:bodyPr>
          <a:lstStyle/>
          <a:p>
            <a:pPr marL="358775" marR="0" lvl="0" indent="-358775" algn="just"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　前ページの一覧にある、今回の被害想定において、対象とした地震の震源分布を地図上に示しています。</a:t>
            </a:r>
            <a:endPar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
        <p:nvSpPr>
          <p:cNvPr id="12" name="テキスト ボックス 11">
            <a:extLst>
              <a:ext uri="{FF2B5EF4-FFF2-40B4-BE49-F238E27FC236}">
                <a16:creationId xmlns:a16="http://schemas.microsoft.com/office/drawing/2014/main" id="{3E744FDB-DC31-576A-5DDC-EBCB3B76E797}"/>
              </a:ext>
            </a:extLst>
          </p:cNvPr>
          <p:cNvSpPr txBox="1"/>
          <p:nvPr/>
        </p:nvSpPr>
        <p:spPr>
          <a:xfrm>
            <a:off x="1835670" y="5492323"/>
            <a:ext cx="2608406" cy="253916"/>
          </a:xfrm>
          <a:prstGeom prst="rect">
            <a:avLst/>
          </a:prstGeom>
          <a:noFill/>
        </p:spPr>
        <p:txBody>
          <a:bodyPr wrap="none" anchor="ctr">
            <a:spAutoFit/>
          </a:bodyPr>
          <a:lstStyle/>
          <a:p>
            <a:r>
              <a:rPr lang="ja-JP" altLang="en-US" sz="1050" b="1" i="0" u="none" strike="noStrike" dirty="0">
                <a:effectLst/>
                <a:highlight>
                  <a:srgbClr val="FFFFCC"/>
                </a:highlight>
                <a:latin typeface="游ゴシック" panose="020B0400000000000000" pitchFamily="50" charset="-128"/>
                <a:ea typeface="游ゴシック" panose="020B0400000000000000" pitchFamily="50" charset="-128"/>
              </a:rPr>
              <a:t>①南海トラフの巨大地震（東側ケース）</a:t>
            </a:r>
            <a:endParaRPr lang="ja-JP" altLang="en-US" sz="1050" b="1" dirty="0">
              <a:highlight>
                <a:srgbClr val="FFFFCC"/>
              </a:highlight>
            </a:endParaRPr>
          </a:p>
        </p:txBody>
      </p:sp>
      <p:sp>
        <p:nvSpPr>
          <p:cNvPr id="15" name="テキスト ボックス 14">
            <a:extLst>
              <a:ext uri="{FF2B5EF4-FFF2-40B4-BE49-F238E27FC236}">
                <a16:creationId xmlns:a16="http://schemas.microsoft.com/office/drawing/2014/main" id="{5C392F13-7330-F5DC-A24A-A9B9871B477F}"/>
              </a:ext>
            </a:extLst>
          </p:cNvPr>
          <p:cNvSpPr txBox="1"/>
          <p:nvPr/>
        </p:nvSpPr>
        <p:spPr>
          <a:xfrm>
            <a:off x="3954261" y="4376752"/>
            <a:ext cx="1332416" cy="415498"/>
          </a:xfrm>
          <a:prstGeom prst="rect">
            <a:avLst/>
          </a:prstGeom>
          <a:noFill/>
        </p:spPr>
        <p:txBody>
          <a:bodyPr wrap="none">
            <a:spAutoFit/>
          </a:bodyPr>
          <a:lstStyle/>
          <a:p>
            <a:r>
              <a:rPr lang="ja-JP" altLang="en-US" sz="1050" b="1" i="0" u="none" strike="noStrike" dirty="0">
                <a:effectLst/>
                <a:highlight>
                  <a:srgbClr val="FFFFCC"/>
                </a:highlight>
                <a:latin typeface="游ゴシック" panose="020B0400000000000000" pitchFamily="50" charset="-128"/>
                <a:ea typeface="游ゴシック" panose="020B0400000000000000" pitchFamily="50" charset="-128"/>
              </a:rPr>
              <a:t>⑩首都直下地震</a:t>
            </a:r>
            <a:r>
              <a:rPr lang="en-US" altLang="ja-JP" sz="1050" b="1" i="0" u="none" strike="noStrike" dirty="0">
                <a:effectLst/>
                <a:highlight>
                  <a:srgbClr val="FFFFCC"/>
                </a:highlight>
                <a:latin typeface="游ゴシック" panose="020B0400000000000000" pitchFamily="50" charset="-128"/>
                <a:ea typeface="游ゴシック" panose="020B0400000000000000" pitchFamily="50" charset="-128"/>
              </a:rPr>
              <a:t>M8</a:t>
            </a:r>
            <a:br>
              <a:rPr lang="en-US" altLang="ja-JP" sz="1050" b="1" i="0" u="none" strike="noStrike" dirty="0">
                <a:effectLst/>
                <a:highlight>
                  <a:srgbClr val="FFFFCC"/>
                </a:highlight>
                <a:latin typeface="游ゴシック" panose="020B0400000000000000" pitchFamily="50" charset="-128"/>
                <a:ea typeface="游ゴシック" panose="020B0400000000000000" pitchFamily="50" charset="-128"/>
              </a:rPr>
            </a:br>
            <a:r>
              <a:rPr lang="ja-JP" altLang="en-US" sz="1050" b="1" i="0" u="none" strike="noStrike" dirty="0">
                <a:effectLst/>
                <a:highlight>
                  <a:srgbClr val="FFFFCC"/>
                </a:highlight>
                <a:latin typeface="游ゴシック" panose="020B0400000000000000" pitchFamily="50" charset="-128"/>
                <a:ea typeface="游ゴシック" panose="020B0400000000000000" pitchFamily="50" charset="-128"/>
              </a:rPr>
              <a:t>　（相模トラフ）</a:t>
            </a:r>
            <a:endParaRPr lang="ja-JP" altLang="en-US" sz="1050" b="1" dirty="0">
              <a:highlight>
                <a:srgbClr val="FFFFCC"/>
              </a:highlight>
            </a:endParaRPr>
          </a:p>
        </p:txBody>
      </p:sp>
      <p:sp>
        <p:nvSpPr>
          <p:cNvPr id="16" name="テキスト ボックス 15">
            <a:extLst>
              <a:ext uri="{FF2B5EF4-FFF2-40B4-BE49-F238E27FC236}">
                <a16:creationId xmlns:a16="http://schemas.microsoft.com/office/drawing/2014/main" id="{44546875-5A67-3F6A-56F9-25843E0ABAF8}"/>
              </a:ext>
            </a:extLst>
          </p:cNvPr>
          <p:cNvSpPr txBox="1"/>
          <p:nvPr/>
        </p:nvSpPr>
        <p:spPr>
          <a:xfrm>
            <a:off x="5890045" y="509954"/>
            <a:ext cx="1935145" cy="415498"/>
          </a:xfrm>
          <a:prstGeom prst="rect">
            <a:avLst/>
          </a:prstGeom>
          <a:noFill/>
        </p:spPr>
        <p:txBody>
          <a:bodyPr wrap="none">
            <a:spAutoFit/>
          </a:bodyPr>
          <a:lstStyle/>
          <a:p>
            <a:r>
              <a:rPr lang="ja-JP" altLang="en-US" sz="1050" b="1" i="0" u="none" strike="noStrike" dirty="0">
                <a:effectLst/>
                <a:highlight>
                  <a:srgbClr val="FFFFCC"/>
                </a:highlight>
                <a:latin typeface="游ゴシック" panose="020B0400000000000000" pitchFamily="50" charset="-128"/>
                <a:ea typeface="游ゴシック" panose="020B0400000000000000" pitchFamily="50" charset="-128"/>
              </a:rPr>
              <a:t>③糸魚川－静岡構造線断層帯</a:t>
            </a:r>
            <a:endParaRPr lang="en-US" altLang="ja-JP" sz="1050" b="1" i="0" u="none" strike="noStrike" dirty="0">
              <a:effectLst/>
              <a:highlight>
                <a:srgbClr val="FFFFCC"/>
              </a:highlight>
              <a:latin typeface="游ゴシック" panose="020B0400000000000000" pitchFamily="50" charset="-128"/>
              <a:ea typeface="游ゴシック" panose="020B0400000000000000" pitchFamily="50" charset="-128"/>
            </a:endParaRPr>
          </a:p>
          <a:p>
            <a:pPr algn="ctr"/>
            <a:r>
              <a:rPr lang="ja-JP" altLang="en-US" sz="1050" b="1" dirty="0">
                <a:highlight>
                  <a:srgbClr val="FFFFCC"/>
                </a:highlight>
                <a:latin typeface="游ゴシック" panose="020B0400000000000000" pitchFamily="50" charset="-128"/>
                <a:ea typeface="游ゴシック" panose="020B0400000000000000" pitchFamily="50" charset="-128"/>
              </a:rPr>
              <a:t>中南部区間</a:t>
            </a:r>
            <a:endParaRPr lang="ja-JP" altLang="en-US" sz="1050" b="1" dirty="0">
              <a:highlight>
                <a:srgbClr val="FFFFCC"/>
              </a:highlight>
            </a:endParaRPr>
          </a:p>
        </p:txBody>
      </p:sp>
      <p:sp>
        <p:nvSpPr>
          <p:cNvPr id="17" name="テキスト ボックス 16">
            <a:extLst>
              <a:ext uri="{FF2B5EF4-FFF2-40B4-BE49-F238E27FC236}">
                <a16:creationId xmlns:a16="http://schemas.microsoft.com/office/drawing/2014/main" id="{B97617AD-D628-0ECF-CA98-0B345DEBE567}"/>
              </a:ext>
            </a:extLst>
          </p:cNvPr>
          <p:cNvSpPr txBox="1"/>
          <p:nvPr/>
        </p:nvSpPr>
        <p:spPr>
          <a:xfrm>
            <a:off x="5128802" y="2085952"/>
            <a:ext cx="1194834" cy="577081"/>
          </a:xfrm>
          <a:prstGeom prst="rect">
            <a:avLst/>
          </a:prstGeom>
          <a:noFill/>
        </p:spPr>
        <p:txBody>
          <a:bodyPr wrap="square">
            <a:spAutoFit/>
          </a:bodyPr>
          <a:lstStyle/>
          <a:p>
            <a:pPr algn="ctr"/>
            <a:r>
              <a:rPr lang="ja-JP" altLang="en-US" sz="1050" b="1" i="0" u="none" strike="noStrike" dirty="0">
                <a:effectLst/>
                <a:highlight>
                  <a:srgbClr val="FFFFCC"/>
                </a:highlight>
                <a:latin typeface="游ゴシック" panose="020B0400000000000000" pitchFamily="50" charset="-128"/>
                <a:ea typeface="游ゴシック" panose="020B0400000000000000" pitchFamily="50" charset="-128"/>
              </a:rPr>
              <a:t>④糸魚川－静岡構造線断層帯</a:t>
            </a:r>
            <a:endParaRPr lang="en-US" altLang="ja-JP" sz="1050" b="1" i="0" u="none" strike="noStrike" dirty="0">
              <a:effectLst/>
              <a:highlight>
                <a:srgbClr val="FFFFCC"/>
              </a:highlight>
              <a:latin typeface="游ゴシック" panose="020B0400000000000000" pitchFamily="50" charset="-128"/>
              <a:ea typeface="游ゴシック" panose="020B0400000000000000" pitchFamily="50" charset="-128"/>
            </a:endParaRPr>
          </a:p>
          <a:p>
            <a:pPr algn="ctr"/>
            <a:r>
              <a:rPr lang="ja-JP" altLang="en-US" sz="1050" b="1" dirty="0">
                <a:highlight>
                  <a:srgbClr val="FFFFCC"/>
                </a:highlight>
                <a:latin typeface="游ゴシック" panose="020B0400000000000000" pitchFamily="50" charset="-128"/>
                <a:ea typeface="游ゴシック" panose="020B0400000000000000" pitchFamily="50" charset="-128"/>
              </a:rPr>
              <a:t>南部区間</a:t>
            </a:r>
            <a:endParaRPr lang="ja-JP" altLang="en-US" sz="1050" b="1" dirty="0">
              <a:highlight>
                <a:srgbClr val="FFFFCC"/>
              </a:highlight>
            </a:endParaRPr>
          </a:p>
        </p:txBody>
      </p:sp>
      <p:sp>
        <p:nvSpPr>
          <p:cNvPr id="18" name="テキスト ボックス 17">
            <a:extLst>
              <a:ext uri="{FF2B5EF4-FFF2-40B4-BE49-F238E27FC236}">
                <a16:creationId xmlns:a16="http://schemas.microsoft.com/office/drawing/2014/main" id="{80703B34-1B1C-C3F3-310C-C80D54B1775B}"/>
              </a:ext>
            </a:extLst>
          </p:cNvPr>
          <p:cNvSpPr txBox="1"/>
          <p:nvPr/>
        </p:nvSpPr>
        <p:spPr>
          <a:xfrm>
            <a:off x="6510091" y="1467757"/>
            <a:ext cx="1261884" cy="253916"/>
          </a:xfrm>
          <a:prstGeom prst="rect">
            <a:avLst/>
          </a:prstGeom>
          <a:noFill/>
        </p:spPr>
        <p:txBody>
          <a:bodyPr wrap="none">
            <a:spAutoFit/>
          </a:bodyPr>
          <a:lstStyle/>
          <a:p>
            <a:r>
              <a:rPr lang="ja-JP" altLang="en-US" sz="1050" b="1" i="0" u="none" strike="noStrike" dirty="0">
                <a:effectLst/>
                <a:highlight>
                  <a:srgbClr val="FFFFCC"/>
                </a:highlight>
                <a:latin typeface="游ゴシック" panose="020B0400000000000000" pitchFamily="50" charset="-128"/>
                <a:ea typeface="游ゴシック" panose="020B0400000000000000" pitchFamily="50" charset="-128"/>
              </a:rPr>
              <a:t>⑤曽根丘陵断層帯</a:t>
            </a:r>
            <a:endParaRPr lang="ja-JP" altLang="en-US" sz="1050" b="1" dirty="0">
              <a:highlight>
                <a:srgbClr val="FFFFCC"/>
              </a:highlight>
            </a:endParaRPr>
          </a:p>
        </p:txBody>
      </p:sp>
      <p:sp>
        <p:nvSpPr>
          <p:cNvPr id="19" name="テキスト ボックス 18">
            <a:extLst>
              <a:ext uri="{FF2B5EF4-FFF2-40B4-BE49-F238E27FC236}">
                <a16:creationId xmlns:a16="http://schemas.microsoft.com/office/drawing/2014/main" id="{DB06CED0-784E-2F30-C423-B058057A5911}"/>
              </a:ext>
            </a:extLst>
          </p:cNvPr>
          <p:cNvSpPr txBox="1"/>
          <p:nvPr/>
        </p:nvSpPr>
        <p:spPr>
          <a:xfrm>
            <a:off x="6942870" y="3128968"/>
            <a:ext cx="889987" cy="261610"/>
          </a:xfrm>
          <a:prstGeom prst="rect">
            <a:avLst/>
          </a:prstGeom>
          <a:noFill/>
        </p:spPr>
        <p:txBody>
          <a:bodyPr wrap="none">
            <a:spAutoFit/>
          </a:bodyPr>
          <a:lstStyle/>
          <a:p>
            <a:r>
              <a:rPr lang="ja-JP" altLang="en-US" sz="1050" b="1" i="0" u="none" strike="noStrike" dirty="0">
                <a:effectLst/>
                <a:highlight>
                  <a:srgbClr val="FFFFCC"/>
                </a:highlight>
                <a:latin typeface="游ゴシック" panose="020B0400000000000000" pitchFamily="50" charset="-128"/>
                <a:ea typeface="游ゴシック" panose="020B0400000000000000" pitchFamily="50" charset="-128"/>
              </a:rPr>
              <a:t>⑦身延断層</a:t>
            </a:r>
            <a:endParaRPr lang="ja-JP" altLang="en-US" sz="1050" b="1" dirty="0">
              <a:highlight>
                <a:srgbClr val="FFFFCC"/>
              </a:highlight>
            </a:endParaRPr>
          </a:p>
        </p:txBody>
      </p:sp>
      <p:sp>
        <p:nvSpPr>
          <p:cNvPr id="20" name="テキスト ボックス 19">
            <a:extLst>
              <a:ext uri="{FF2B5EF4-FFF2-40B4-BE49-F238E27FC236}">
                <a16:creationId xmlns:a16="http://schemas.microsoft.com/office/drawing/2014/main" id="{E3959ABF-21A7-1910-A98B-BBCEA5148EB8}"/>
              </a:ext>
            </a:extLst>
          </p:cNvPr>
          <p:cNvSpPr txBox="1"/>
          <p:nvPr/>
        </p:nvSpPr>
        <p:spPr>
          <a:xfrm>
            <a:off x="7470220" y="2920746"/>
            <a:ext cx="1031051" cy="261610"/>
          </a:xfrm>
          <a:prstGeom prst="rect">
            <a:avLst/>
          </a:prstGeom>
          <a:noFill/>
        </p:spPr>
        <p:txBody>
          <a:bodyPr wrap="none">
            <a:spAutoFit/>
          </a:bodyPr>
          <a:lstStyle/>
          <a:p>
            <a:r>
              <a:rPr lang="ja-JP" altLang="en-US" sz="1050" b="1" i="0" u="none" strike="noStrike" dirty="0">
                <a:effectLst/>
                <a:highlight>
                  <a:srgbClr val="FFFFCC"/>
                </a:highlight>
                <a:latin typeface="游ゴシック" panose="020B0400000000000000" pitchFamily="50" charset="-128"/>
                <a:ea typeface="游ゴシック" panose="020B0400000000000000" pitchFamily="50" charset="-128"/>
              </a:rPr>
              <a:t>⑧塩沢断層帯</a:t>
            </a:r>
            <a:endParaRPr lang="ja-JP" altLang="en-US" sz="1050" b="1" dirty="0">
              <a:highlight>
                <a:srgbClr val="FFFFCC"/>
              </a:highlight>
            </a:endParaRPr>
          </a:p>
        </p:txBody>
      </p:sp>
      <p:sp>
        <p:nvSpPr>
          <p:cNvPr id="21" name="テキスト ボックス 20">
            <a:extLst>
              <a:ext uri="{FF2B5EF4-FFF2-40B4-BE49-F238E27FC236}">
                <a16:creationId xmlns:a16="http://schemas.microsoft.com/office/drawing/2014/main" id="{DC177CEB-3485-7DF3-5F1C-7E9B0733BD14}"/>
              </a:ext>
            </a:extLst>
          </p:cNvPr>
          <p:cNvSpPr txBox="1"/>
          <p:nvPr/>
        </p:nvSpPr>
        <p:spPr>
          <a:xfrm>
            <a:off x="7624512" y="1282896"/>
            <a:ext cx="889987" cy="261610"/>
          </a:xfrm>
          <a:prstGeom prst="rect">
            <a:avLst/>
          </a:prstGeom>
          <a:noFill/>
        </p:spPr>
        <p:txBody>
          <a:bodyPr wrap="none">
            <a:spAutoFit/>
          </a:bodyPr>
          <a:lstStyle/>
          <a:p>
            <a:r>
              <a:rPr lang="ja-JP" altLang="en-US" sz="1100" b="1" i="0" u="none" strike="noStrike" dirty="0">
                <a:effectLst/>
                <a:highlight>
                  <a:srgbClr val="FFFFCC"/>
                </a:highlight>
                <a:latin typeface="游ゴシック" panose="020B0400000000000000" pitchFamily="50" charset="-128"/>
                <a:ea typeface="游ゴシック" panose="020B0400000000000000" pitchFamily="50" charset="-128"/>
              </a:rPr>
              <a:t>⑥扇山断層</a:t>
            </a:r>
            <a:endParaRPr lang="ja-JP" altLang="en-US" sz="1100" b="1" dirty="0">
              <a:highlight>
                <a:srgbClr val="FFFFCC"/>
              </a:highlight>
            </a:endParaRPr>
          </a:p>
        </p:txBody>
      </p:sp>
      <p:sp>
        <p:nvSpPr>
          <p:cNvPr id="22" name="テキスト ボックス 21">
            <a:extLst>
              <a:ext uri="{FF2B5EF4-FFF2-40B4-BE49-F238E27FC236}">
                <a16:creationId xmlns:a16="http://schemas.microsoft.com/office/drawing/2014/main" id="{FDCA91C9-F04B-668F-711B-5548D53E3628}"/>
              </a:ext>
            </a:extLst>
          </p:cNvPr>
          <p:cNvSpPr txBox="1"/>
          <p:nvPr/>
        </p:nvSpPr>
        <p:spPr>
          <a:xfrm>
            <a:off x="6505321" y="4798321"/>
            <a:ext cx="1031051" cy="430887"/>
          </a:xfrm>
          <a:prstGeom prst="rect">
            <a:avLst/>
          </a:prstGeom>
          <a:noFill/>
        </p:spPr>
        <p:txBody>
          <a:bodyPr wrap="none">
            <a:spAutoFit/>
          </a:bodyPr>
          <a:lstStyle/>
          <a:p>
            <a:pPr algn="ctr"/>
            <a:r>
              <a:rPr lang="ja-JP" altLang="en-US" sz="1050" b="1" i="0" u="none" strike="noStrike" dirty="0">
                <a:effectLst/>
                <a:highlight>
                  <a:srgbClr val="FFFFCC"/>
                </a:highlight>
                <a:latin typeface="游ゴシック" panose="020B0400000000000000" pitchFamily="50" charset="-128"/>
                <a:ea typeface="游ゴシック" panose="020B0400000000000000" pitchFamily="50" charset="-128"/>
              </a:rPr>
              <a:t>⑨富士川河口</a:t>
            </a:r>
            <a:endParaRPr lang="en-US" altLang="ja-JP" sz="1050" b="1" i="0" u="none" strike="noStrike" dirty="0">
              <a:effectLst/>
              <a:highlight>
                <a:srgbClr val="FFFFCC"/>
              </a:highlight>
              <a:latin typeface="游ゴシック" panose="020B0400000000000000" pitchFamily="50" charset="-128"/>
              <a:ea typeface="游ゴシック" panose="020B0400000000000000" pitchFamily="50" charset="-128"/>
            </a:endParaRPr>
          </a:p>
          <a:p>
            <a:pPr algn="ctr"/>
            <a:r>
              <a:rPr lang="ja-JP" altLang="en-US" sz="1050" b="1" dirty="0">
                <a:highlight>
                  <a:srgbClr val="FFFFCC"/>
                </a:highlight>
                <a:latin typeface="游ゴシック" panose="020B0400000000000000" pitchFamily="50" charset="-128"/>
                <a:ea typeface="游ゴシック" panose="020B0400000000000000" pitchFamily="50" charset="-128"/>
              </a:rPr>
              <a:t>断層帯</a:t>
            </a:r>
            <a:endParaRPr lang="ja-JP" altLang="en-US" sz="1050" b="1" dirty="0">
              <a:highlight>
                <a:srgbClr val="FFFFCC"/>
              </a:highlight>
            </a:endParaRPr>
          </a:p>
        </p:txBody>
      </p:sp>
      <p:sp>
        <p:nvSpPr>
          <p:cNvPr id="13" name="テキスト ボックス 12">
            <a:extLst>
              <a:ext uri="{FF2B5EF4-FFF2-40B4-BE49-F238E27FC236}">
                <a16:creationId xmlns:a16="http://schemas.microsoft.com/office/drawing/2014/main" id="{37E080D8-74D1-E6FC-7FCB-FE87F2D6F25B}"/>
              </a:ext>
            </a:extLst>
          </p:cNvPr>
          <p:cNvSpPr txBox="1"/>
          <p:nvPr/>
        </p:nvSpPr>
        <p:spPr>
          <a:xfrm>
            <a:off x="7741305" y="677998"/>
            <a:ext cx="1385607" cy="415498"/>
          </a:xfrm>
          <a:prstGeom prst="rect">
            <a:avLst/>
          </a:prstGeom>
          <a:noFill/>
        </p:spPr>
        <p:txBody>
          <a:bodyPr wrap="square">
            <a:spAutoFit/>
          </a:bodyPr>
          <a:lstStyle/>
          <a:p>
            <a:pPr algn="ctr"/>
            <a:r>
              <a:rPr lang="ja-JP" altLang="en-US" sz="1050" b="1" i="0" u="none" strike="noStrike" dirty="0">
                <a:effectLst/>
                <a:highlight>
                  <a:srgbClr val="FFFFCC"/>
                </a:highlight>
                <a:latin typeface="游ゴシック" panose="020B0400000000000000" pitchFamily="50" charset="-128"/>
                <a:ea typeface="游ゴシック" panose="020B0400000000000000" pitchFamily="50" charset="-128"/>
              </a:rPr>
              <a:t>②首都直下地震</a:t>
            </a:r>
            <a:r>
              <a:rPr lang="en-US" altLang="ja-JP" sz="1050" b="1" i="0" u="none" strike="noStrike" dirty="0">
                <a:effectLst/>
                <a:highlight>
                  <a:srgbClr val="FFFFCC"/>
                </a:highlight>
                <a:latin typeface="游ゴシック" panose="020B0400000000000000" pitchFamily="50" charset="-128"/>
                <a:ea typeface="游ゴシック" panose="020B0400000000000000" pitchFamily="50" charset="-128"/>
              </a:rPr>
              <a:t>M7</a:t>
            </a:r>
          </a:p>
          <a:p>
            <a:pPr algn="ctr"/>
            <a:r>
              <a:rPr lang="ja-JP" altLang="en-US" sz="1050" b="1" dirty="0">
                <a:highlight>
                  <a:srgbClr val="FFFFCC"/>
                </a:highlight>
                <a:latin typeface="游ゴシック" panose="020B0400000000000000" pitchFamily="50" charset="-128"/>
                <a:ea typeface="游ゴシック" panose="020B0400000000000000" pitchFamily="50" charset="-128"/>
              </a:rPr>
              <a:t>（立川市直下）</a:t>
            </a:r>
            <a:endParaRPr lang="ja-JP" altLang="en-US" sz="1050" b="1" dirty="0">
              <a:highlight>
                <a:srgbClr val="FFFFCC"/>
              </a:highlight>
            </a:endParaRPr>
          </a:p>
        </p:txBody>
      </p:sp>
      <p:cxnSp>
        <p:nvCxnSpPr>
          <p:cNvPr id="28" name="直線矢印コネクタ 27">
            <a:extLst>
              <a:ext uri="{FF2B5EF4-FFF2-40B4-BE49-F238E27FC236}">
                <a16:creationId xmlns:a16="http://schemas.microsoft.com/office/drawing/2014/main" id="{204FD91F-CD5D-056B-91F2-C8C9B018785D}"/>
              </a:ext>
            </a:extLst>
          </p:cNvPr>
          <p:cNvCxnSpPr>
            <a:cxnSpLocks/>
          </p:cNvCxnSpPr>
          <p:nvPr/>
        </p:nvCxnSpPr>
        <p:spPr>
          <a:xfrm flipH="1" flipV="1">
            <a:off x="2566310" y="5178376"/>
            <a:ext cx="278461" cy="3203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E8EA31EB-CB4C-010B-C04E-A0FE4CE96639}"/>
              </a:ext>
            </a:extLst>
          </p:cNvPr>
          <p:cNvCxnSpPr>
            <a:cxnSpLocks/>
          </p:cNvCxnSpPr>
          <p:nvPr/>
        </p:nvCxnSpPr>
        <p:spPr>
          <a:xfrm flipH="1" flipV="1">
            <a:off x="4947666" y="4018718"/>
            <a:ext cx="30918" cy="3490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29394B93-D080-EC58-1269-EF6FE080F8B4}"/>
              </a:ext>
            </a:extLst>
          </p:cNvPr>
          <p:cNvCxnSpPr>
            <a:cxnSpLocks/>
            <a:stCxn id="13" idx="2"/>
          </p:cNvCxnSpPr>
          <p:nvPr/>
        </p:nvCxnSpPr>
        <p:spPr>
          <a:xfrm>
            <a:off x="8434109" y="1093496"/>
            <a:ext cx="390904" cy="5865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FC81D3B2-7BA0-C85D-0F1B-5AC7873A4B9D}"/>
              </a:ext>
            </a:extLst>
          </p:cNvPr>
          <p:cNvCxnSpPr>
            <a:cxnSpLocks/>
          </p:cNvCxnSpPr>
          <p:nvPr/>
        </p:nvCxnSpPr>
        <p:spPr>
          <a:xfrm flipH="1" flipV="1">
            <a:off x="7923612" y="2729209"/>
            <a:ext cx="81589" cy="2109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5BFEE58E-BC35-4ECD-FA4A-72C338D78AB8}"/>
              </a:ext>
            </a:extLst>
          </p:cNvPr>
          <p:cNvCxnSpPr>
            <a:cxnSpLocks/>
            <a:stCxn id="21" idx="2"/>
          </p:cNvCxnSpPr>
          <p:nvPr/>
        </p:nvCxnSpPr>
        <p:spPr>
          <a:xfrm flipH="1">
            <a:off x="7908091" y="1544506"/>
            <a:ext cx="161415" cy="4871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24FA80AA-48EF-FD6D-9E9C-DF82DBEB7193}"/>
              </a:ext>
            </a:extLst>
          </p:cNvPr>
          <p:cNvSpPr txBox="1"/>
          <p:nvPr/>
        </p:nvSpPr>
        <p:spPr>
          <a:xfrm>
            <a:off x="5184273" y="5903024"/>
            <a:ext cx="2770310" cy="553998"/>
          </a:xfrm>
          <a:prstGeom prst="rect">
            <a:avLst/>
          </a:prstGeom>
          <a:noFill/>
        </p:spPr>
        <p:txBody>
          <a:bodyPr wrap="none" rtlCol="0">
            <a:spAutoFit/>
          </a:bodyPr>
          <a:lstStyle/>
          <a:p>
            <a:r>
              <a:rPr kumimoji="1" lang="ja-JP" altLang="en-US" sz="100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線：地表のおおよその断層位置を示しています</a:t>
            </a:r>
            <a:r>
              <a:rPr lang="ja-JP" altLang="en-US" sz="1000" dirty="0">
                <a:solidFill>
                  <a:prstClr val="black"/>
                </a:solidFill>
                <a:latin typeface="ＭＳ Ｐゴシック" panose="020B0600070205080204" pitchFamily="50" charset="-128"/>
                <a:ea typeface="ＭＳ Ｐゴシック" panose="020B0600070205080204" pitchFamily="50" charset="-128"/>
              </a:rPr>
              <a:t>。</a:t>
            </a:r>
            <a:endParaRPr kumimoji="1" lang="en-US" altLang="ja-JP" sz="100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面</a:t>
            </a:r>
            <a:r>
              <a:rPr lang="ja-JP" altLang="en-US" sz="1000" dirty="0" smtClean="0">
                <a:solidFill>
                  <a:prstClr val="black"/>
                </a:solidFill>
                <a:latin typeface="ＭＳ Ｐゴシック" panose="020B0600070205080204" pitchFamily="50" charset="-128"/>
                <a:ea typeface="ＭＳ Ｐゴシック" panose="020B0600070205080204" pitchFamily="50" charset="-128"/>
              </a:rPr>
              <a:t>：真上から見た地下の断層面（震源</a:t>
            </a:r>
            <a:r>
              <a:rPr lang="ja-JP" altLang="en-US" sz="1000" dirty="0">
                <a:solidFill>
                  <a:prstClr val="black"/>
                </a:solidFill>
                <a:latin typeface="ＭＳ Ｐゴシック" panose="020B0600070205080204" pitchFamily="50" charset="-128"/>
                <a:ea typeface="ＭＳ Ｐゴシック" panose="020B0600070205080204" pitchFamily="50" charset="-128"/>
              </a:rPr>
              <a:t>の</a:t>
            </a:r>
            <a:r>
              <a:rPr lang="ja-JP" altLang="en-US" sz="1000" dirty="0" smtClean="0">
                <a:solidFill>
                  <a:prstClr val="black"/>
                </a:solidFill>
                <a:latin typeface="ＭＳ Ｐゴシック" panose="020B0600070205080204" pitchFamily="50" charset="-128"/>
                <a:ea typeface="ＭＳ Ｐゴシック" panose="020B0600070205080204" pitchFamily="50" charset="-128"/>
              </a:rPr>
              <a:t>広がり）</a:t>
            </a:r>
            <a:endParaRPr lang="en-US" altLang="ja-JP" sz="1000" dirty="0" smtClean="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smtClean="0">
                <a:solidFill>
                  <a:prstClr val="black"/>
                </a:solidFill>
                <a:latin typeface="ＭＳ Ｐゴシック" panose="020B0600070205080204" pitchFamily="50" charset="-128"/>
                <a:ea typeface="ＭＳ Ｐゴシック" panose="020B0600070205080204" pitchFamily="50" charset="-128"/>
              </a:rPr>
              <a:t>　　 を</a:t>
            </a:r>
            <a:r>
              <a:rPr lang="ja-JP" altLang="en-US" sz="1000" dirty="0">
                <a:solidFill>
                  <a:prstClr val="black"/>
                </a:solidFill>
                <a:latin typeface="ＭＳ Ｐゴシック" panose="020B0600070205080204" pitchFamily="50" charset="-128"/>
                <a:ea typeface="ＭＳ Ｐゴシック" panose="020B0600070205080204" pitchFamily="50" charset="-128"/>
              </a:rPr>
              <a:t>示しています。</a:t>
            </a:r>
            <a:endParaRPr kumimoji="1" lang="ja-JP" altLang="en-US" sz="100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cxnSp>
        <p:nvCxnSpPr>
          <p:cNvPr id="30" name="直線矢印コネクタ 29">
            <a:extLst>
              <a:ext uri="{FF2B5EF4-FFF2-40B4-BE49-F238E27FC236}">
                <a16:creationId xmlns:a16="http://schemas.microsoft.com/office/drawing/2014/main" id="{6F23F8FF-763A-A466-DC99-0E57900CEBB5}"/>
              </a:ext>
            </a:extLst>
          </p:cNvPr>
          <p:cNvCxnSpPr>
            <a:cxnSpLocks/>
          </p:cNvCxnSpPr>
          <p:nvPr/>
        </p:nvCxnSpPr>
        <p:spPr>
          <a:xfrm>
            <a:off x="6992792" y="1680070"/>
            <a:ext cx="159792" cy="2611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F698FB9D-9BAD-B0AB-AED3-1639D118C96C}"/>
              </a:ext>
            </a:extLst>
          </p:cNvPr>
          <p:cNvCxnSpPr>
            <a:cxnSpLocks/>
          </p:cNvCxnSpPr>
          <p:nvPr/>
        </p:nvCxnSpPr>
        <p:spPr>
          <a:xfrm flipH="1" flipV="1">
            <a:off x="6732871" y="2901993"/>
            <a:ext cx="429814" cy="2622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DD8BC45C-7684-1E8A-B87E-D180778490B7}"/>
              </a:ext>
            </a:extLst>
          </p:cNvPr>
          <p:cNvCxnSpPr>
            <a:cxnSpLocks/>
          </p:cNvCxnSpPr>
          <p:nvPr/>
        </p:nvCxnSpPr>
        <p:spPr>
          <a:xfrm flipV="1">
            <a:off x="6170328" y="1886156"/>
            <a:ext cx="400209" cy="2193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1BB5DC6A-B485-E65B-889B-653546D973C6}"/>
              </a:ext>
            </a:extLst>
          </p:cNvPr>
          <p:cNvCxnSpPr>
            <a:cxnSpLocks/>
          </p:cNvCxnSpPr>
          <p:nvPr/>
        </p:nvCxnSpPr>
        <p:spPr>
          <a:xfrm flipH="1">
            <a:off x="5890045" y="671964"/>
            <a:ext cx="112415" cy="13103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1B337BC2-AE68-CEFD-451C-A44C723071E0}"/>
              </a:ext>
            </a:extLst>
          </p:cNvPr>
          <p:cNvCxnSpPr>
            <a:cxnSpLocks/>
          </p:cNvCxnSpPr>
          <p:nvPr/>
        </p:nvCxnSpPr>
        <p:spPr>
          <a:xfrm flipH="1" flipV="1">
            <a:off x="6319463" y="4690913"/>
            <a:ext cx="275906" cy="2351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正方形/長方形 40">
            <a:extLst>
              <a:ext uri="{FF2B5EF4-FFF2-40B4-BE49-F238E27FC236}">
                <a16:creationId xmlns:a16="http://schemas.microsoft.com/office/drawing/2014/main" id="{A25BE7B0-469A-62E5-DE79-0FDE59C407EE}"/>
              </a:ext>
            </a:extLst>
          </p:cNvPr>
          <p:cNvSpPr/>
          <p:nvPr/>
        </p:nvSpPr>
        <p:spPr>
          <a:xfrm>
            <a:off x="3819854" y="3042435"/>
            <a:ext cx="917216" cy="1293628"/>
          </a:xfrm>
          <a:prstGeom prst="rect">
            <a:avLst/>
          </a:prstGeom>
          <a:noFill/>
          <a:ln w="28575">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a:extLst>
              <a:ext uri="{FF2B5EF4-FFF2-40B4-BE49-F238E27FC236}">
                <a16:creationId xmlns:a16="http://schemas.microsoft.com/office/drawing/2014/main" id="{3A76FF29-7030-0DF8-4491-0173CF32CA1E}"/>
              </a:ext>
            </a:extLst>
          </p:cNvPr>
          <p:cNvCxnSpPr>
            <a:cxnSpLocks/>
          </p:cNvCxnSpPr>
          <p:nvPr/>
        </p:nvCxnSpPr>
        <p:spPr>
          <a:xfrm flipV="1">
            <a:off x="3802766" y="508364"/>
            <a:ext cx="1436468" cy="2534071"/>
          </a:xfrm>
          <a:prstGeom prst="line">
            <a:avLst/>
          </a:prstGeom>
          <a:ln w="19050">
            <a:solidFill>
              <a:srgbClr val="0000FF"/>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DE67E6C6-B3C9-DE8B-187D-A7F65B4C511B}"/>
              </a:ext>
            </a:extLst>
          </p:cNvPr>
          <p:cNvCxnSpPr>
            <a:cxnSpLocks/>
          </p:cNvCxnSpPr>
          <p:nvPr/>
        </p:nvCxnSpPr>
        <p:spPr>
          <a:xfrm>
            <a:off x="3819854" y="4336063"/>
            <a:ext cx="1454907" cy="2113198"/>
          </a:xfrm>
          <a:prstGeom prst="line">
            <a:avLst/>
          </a:prstGeom>
          <a:ln w="19050">
            <a:solidFill>
              <a:srgbClr val="0000FF"/>
            </a:solidFill>
            <a:headEnd type="none" w="med" len="me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089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433C55B-5E5F-6BB3-FAC3-16858D8DE829}"/>
              </a:ext>
            </a:extLst>
          </p:cNvPr>
          <p:cNvSpPr>
            <a:spLocks noGrp="1"/>
          </p:cNvSpPr>
          <p:nvPr>
            <p:ph type="title"/>
          </p:nvPr>
        </p:nvSpPr>
        <p:spPr/>
        <p:txBody>
          <a:bodyPr/>
          <a:lstStyle/>
          <a:p>
            <a:r>
              <a:rPr lang="ja-JP" altLang="en-US" dirty="0"/>
              <a:t>４．被害想定結果</a:t>
            </a:r>
          </a:p>
        </p:txBody>
      </p:sp>
    </p:spTree>
    <p:extLst>
      <p:ext uri="{BB962C8B-B14F-4D97-AF65-F5344CB8AC3E}">
        <p14:creationId xmlns:p14="http://schemas.microsoft.com/office/powerpoint/2010/main" val="3842726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37AB9CF-3CBC-32C9-56F4-945E5AFA1C0C}"/>
              </a:ext>
            </a:extLst>
          </p:cNvPr>
          <p:cNvPicPr>
            <a:picLocks noChangeAspect="1"/>
          </p:cNvPicPr>
          <p:nvPr/>
        </p:nvPicPr>
        <p:blipFill>
          <a:blip r:embed="rId2"/>
          <a:stretch>
            <a:fillRect/>
          </a:stretch>
        </p:blipFill>
        <p:spPr>
          <a:xfrm>
            <a:off x="7620" y="854795"/>
            <a:ext cx="9144000" cy="2893372"/>
          </a:xfrm>
          <a:prstGeom prst="rect">
            <a:avLst/>
          </a:prstGeom>
        </p:spPr>
      </p:pic>
      <p:pic>
        <p:nvPicPr>
          <p:cNvPr id="10" name="図 9">
            <a:extLst>
              <a:ext uri="{FF2B5EF4-FFF2-40B4-BE49-F238E27FC236}">
                <a16:creationId xmlns:a16="http://schemas.microsoft.com/office/drawing/2014/main" id="{4F582056-FB19-DF4F-BD51-7A094A484B45}"/>
              </a:ext>
            </a:extLst>
          </p:cNvPr>
          <p:cNvPicPr>
            <a:picLocks noChangeAspect="1"/>
          </p:cNvPicPr>
          <p:nvPr/>
        </p:nvPicPr>
        <p:blipFill>
          <a:blip r:embed="rId3"/>
          <a:stretch>
            <a:fillRect/>
          </a:stretch>
        </p:blipFill>
        <p:spPr>
          <a:xfrm>
            <a:off x="2938569" y="4576955"/>
            <a:ext cx="6129231" cy="1559326"/>
          </a:xfrm>
          <a:prstGeom prst="rect">
            <a:avLst/>
          </a:prstGeom>
        </p:spPr>
      </p:pic>
      <p:sp>
        <p:nvSpPr>
          <p:cNvPr id="6" name="タイトル 3">
            <a:extLst>
              <a:ext uri="{FF2B5EF4-FFF2-40B4-BE49-F238E27FC236}">
                <a16:creationId xmlns:a16="http://schemas.microsoft.com/office/drawing/2014/main" id="{1C9BA640-2C80-67A0-008D-9DD85833EF2D}"/>
              </a:ext>
            </a:extLst>
          </p:cNvPr>
          <p:cNvSpPr>
            <a:spLocks noGrp="1"/>
          </p:cNvSpPr>
          <p:nvPr>
            <p:ph type="title"/>
          </p:nvPr>
        </p:nvSpPr>
        <p:spPr>
          <a:xfrm>
            <a:off x="0" y="0"/>
            <a:ext cx="9144000" cy="508364"/>
          </a:xfrm>
        </p:spPr>
        <p:txBody>
          <a:bodyPr>
            <a:normAutofit/>
          </a:bodyPr>
          <a:lstStyle/>
          <a:p>
            <a:pPr algn="ctr"/>
            <a:r>
              <a:rPr lang="ja-JP" altLang="en-US" sz="2200" dirty="0"/>
              <a:t>４</a:t>
            </a:r>
            <a:r>
              <a:rPr lang="en-US" altLang="ja-JP" sz="2200" dirty="0"/>
              <a:t>-</a:t>
            </a:r>
            <a:r>
              <a:rPr lang="ja-JP" altLang="en-US" sz="2200" dirty="0"/>
              <a:t>１．地震ごとの主な被害のまとめ</a:t>
            </a:r>
          </a:p>
        </p:txBody>
      </p:sp>
      <p:sp>
        <p:nvSpPr>
          <p:cNvPr id="8" name="テキスト ボックス 7">
            <a:extLst>
              <a:ext uri="{FF2B5EF4-FFF2-40B4-BE49-F238E27FC236}">
                <a16:creationId xmlns:a16="http://schemas.microsoft.com/office/drawing/2014/main" id="{B34EC763-84C0-6E34-26BC-4A5C29F04237}"/>
              </a:ext>
            </a:extLst>
          </p:cNvPr>
          <p:cNvSpPr txBox="1"/>
          <p:nvPr/>
        </p:nvSpPr>
        <p:spPr>
          <a:xfrm>
            <a:off x="156949" y="501012"/>
            <a:ext cx="8857397" cy="890446"/>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　今回の被害想定の主な結果を示します。</a:t>
            </a:r>
            <a:endParaRPr kumimoji="1" lang="en-US" altLang="ja-JP" sz="18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
        <p:nvSpPr>
          <p:cNvPr id="14" name="テキスト ボックス 13">
            <a:extLst>
              <a:ext uri="{FF2B5EF4-FFF2-40B4-BE49-F238E27FC236}">
                <a16:creationId xmlns:a16="http://schemas.microsoft.com/office/drawing/2014/main" id="{134A3989-E827-F181-D267-D3773B4493B8}"/>
              </a:ext>
            </a:extLst>
          </p:cNvPr>
          <p:cNvSpPr txBox="1"/>
          <p:nvPr/>
        </p:nvSpPr>
        <p:spPr>
          <a:xfrm>
            <a:off x="98834" y="3707221"/>
            <a:ext cx="8968966" cy="646331"/>
          </a:xfrm>
          <a:prstGeom prst="rect">
            <a:avLst/>
          </a:prstGeom>
          <a:noFill/>
        </p:spPr>
        <p:txBody>
          <a:bodyPr wrap="square" rtlCol="0">
            <a:spAutoFit/>
          </a:bodyPr>
          <a:lstStyle/>
          <a:p>
            <a:r>
              <a:rPr kumimoji="1" lang="en-US" altLang="ja-JP" sz="900" dirty="0"/>
              <a:t>※</a:t>
            </a:r>
            <a:r>
              <a:rPr kumimoji="1" lang="ja-JP" altLang="en-US" sz="900" dirty="0">
                <a:latin typeface="ＭＳ Ｐゴシック" panose="020B0600070205080204" pitchFamily="50" charset="-128"/>
                <a:ea typeface="ＭＳ Ｐゴシック" panose="020B0600070205080204" pitchFamily="50" charset="-128"/>
              </a:rPr>
              <a:t>建物被害・避難者は最大となる冬</a:t>
            </a:r>
            <a:r>
              <a:rPr kumimoji="1" lang="en-US" altLang="ja-JP" sz="900" dirty="0">
                <a:latin typeface="ＭＳ Ｐゴシック" panose="020B0600070205080204" pitchFamily="50" charset="-128"/>
                <a:ea typeface="ＭＳ Ｐゴシック" panose="020B0600070205080204" pitchFamily="50" charset="-128"/>
              </a:rPr>
              <a:t>18</a:t>
            </a:r>
            <a:r>
              <a:rPr kumimoji="1" lang="ja-JP" altLang="en-US" sz="900" dirty="0">
                <a:latin typeface="ＭＳ Ｐゴシック" panose="020B0600070205080204" pitchFamily="50" charset="-128"/>
                <a:ea typeface="ＭＳ Ｐゴシック" panose="020B0600070205080204" pitchFamily="50" charset="-128"/>
              </a:rPr>
              <a:t>時風速</a:t>
            </a:r>
            <a:r>
              <a:rPr kumimoji="1" lang="en-US" altLang="ja-JP" sz="900" dirty="0">
                <a:latin typeface="ＭＳ Ｐゴシック" panose="020B0600070205080204" pitchFamily="50" charset="-128"/>
                <a:ea typeface="ＭＳ Ｐゴシック" panose="020B0600070205080204" pitchFamily="50" charset="-128"/>
              </a:rPr>
              <a:t>8m</a:t>
            </a:r>
            <a:r>
              <a:rPr kumimoji="1" lang="ja-JP" altLang="en-US" sz="900" dirty="0">
                <a:latin typeface="ＭＳ Ｐゴシック" panose="020B0600070205080204" pitchFamily="50" charset="-128"/>
                <a:ea typeface="ＭＳ Ｐゴシック" panose="020B0600070205080204" pitchFamily="50" charset="-128"/>
              </a:rPr>
              <a:t>、人的被害は最大となる</a:t>
            </a:r>
            <a:r>
              <a:rPr lang="ja-JP" altLang="en-US" sz="900" dirty="0">
                <a:latin typeface="ＭＳ Ｐゴシック" panose="020B0600070205080204" pitchFamily="50" charset="-128"/>
                <a:ea typeface="ＭＳ Ｐゴシック" panose="020B0600070205080204" pitchFamily="50" charset="-128"/>
              </a:rPr>
              <a:t>冬</a:t>
            </a:r>
            <a:r>
              <a:rPr lang="en-US" altLang="ja-JP" sz="900" dirty="0">
                <a:latin typeface="ＭＳ Ｐゴシック" panose="020B0600070205080204" pitchFamily="50" charset="-128"/>
                <a:ea typeface="ＭＳ Ｐゴシック" panose="020B0600070205080204" pitchFamily="50" charset="-128"/>
              </a:rPr>
              <a:t>5</a:t>
            </a:r>
            <a:r>
              <a:rPr lang="ja-JP" altLang="en-US" sz="900" dirty="0">
                <a:latin typeface="ＭＳ Ｐゴシック" panose="020B0600070205080204" pitchFamily="50" charset="-128"/>
                <a:ea typeface="ＭＳ Ｐゴシック" panose="020B0600070205080204" pitchFamily="50" charset="-128"/>
              </a:rPr>
              <a:t>時風速</a:t>
            </a:r>
            <a:r>
              <a:rPr lang="en-US" altLang="ja-JP" sz="900" dirty="0">
                <a:latin typeface="ＭＳ Ｐゴシック" panose="020B0600070205080204" pitchFamily="50" charset="-128"/>
                <a:ea typeface="ＭＳ Ｐゴシック" panose="020B0600070205080204" pitchFamily="50" charset="-128"/>
              </a:rPr>
              <a:t>8m</a:t>
            </a:r>
            <a:r>
              <a:rPr lang="ja-JP" altLang="en-US" sz="900" dirty="0">
                <a:latin typeface="ＭＳ Ｐゴシック" panose="020B0600070205080204" pitchFamily="50" charset="-128"/>
                <a:ea typeface="ＭＳ Ｐゴシック" panose="020B0600070205080204" pitchFamily="50" charset="-128"/>
              </a:rPr>
              <a:t>のものを示しています。</a:t>
            </a:r>
            <a:endParaRPr lang="en-US" altLang="ja-JP" sz="900" dirty="0">
              <a:latin typeface="ＭＳ Ｐゴシック" panose="020B0600070205080204" pitchFamily="50" charset="-128"/>
              <a:ea typeface="ＭＳ Ｐゴシック" panose="020B0600070205080204" pitchFamily="50" charset="-128"/>
            </a:endParaRPr>
          </a:p>
          <a:p>
            <a:r>
              <a:rPr kumimoji="1" lang="en-US" altLang="ja-JP" sz="900" dirty="0">
                <a:latin typeface="ＭＳ Ｐゴシック" panose="020B0600070205080204" pitchFamily="50" charset="-128"/>
                <a:ea typeface="ＭＳ Ｐゴシック" panose="020B0600070205080204" pitchFamily="50" charset="-128"/>
              </a:rPr>
              <a:t>※</a:t>
            </a:r>
            <a:r>
              <a:rPr kumimoji="1" lang="ja-JP" altLang="en-US" sz="900" dirty="0">
                <a:latin typeface="ＭＳ Ｐゴシック" panose="020B0600070205080204" pitchFamily="50" charset="-128"/>
                <a:ea typeface="ＭＳ Ｐゴシック" panose="020B0600070205080204" pitchFamily="50" charset="-128"/>
              </a:rPr>
              <a:t>ライフラインのうち、上水道・電力は最大となる冬</a:t>
            </a:r>
            <a:r>
              <a:rPr kumimoji="1" lang="en-US" altLang="ja-JP" sz="900" dirty="0">
                <a:latin typeface="ＭＳ Ｐゴシック" panose="020B0600070205080204" pitchFamily="50" charset="-128"/>
                <a:ea typeface="ＭＳ Ｐゴシック" panose="020B0600070205080204" pitchFamily="50" charset="-128"/>
              </a:rPr>
              <a:t>18</a:t>
            </a:r>
            <a:r>
              <a:rPr kumimoji="1" lang="ja-JP" altLang="en-US" sz="900" dirty="0">
                <a:latin typeface="ＭＳ Ｐゴシック" panose="020B0600070205080204" pitchFamily="50" charset="-128"/>
                <a:ea typeface="ＭＳ Ｐゴシック" panose="020B0600070205080204" pitchFamily="50" charset="-128"/>
              </a:rPr>
              <a:t>時、下水道・通信は最大となる冬</a:t>
            </a:r>
            <a:r>
              <a:rPr kumimoji="1" lang="en-US" altLang="ja-JP" sz="900" dirty="0">
                <a:latin typeface="ＭＳ Ｐゴシック" panose="020B0600070205080204" pitchFamily="50" charset="-128"/>
                <a:ea typeface="ＭＳ Ｐゴシック" panose="020B0600070205080204" pitchFamily="50" charset="-128"/>
              </a:rPr>
              <a:t>5</a:t>
            </a:r>
            <a:r>
              <a:rPr kumimoji="1" lang="ja-JP" altLang="en-US" sz="900" dirty="0">
                <a:latin typeface="ＭＳ Ｐゴシック" panose="020B0600070205080204" pitchFamily="50" charset="-128"/>
                <a:ea typeface="ＭＳ Ｐゴシック" panose="020B0600070205080204" pitchFamily="50" charset="-128"/>
              </a:rPr>
              <a:t>時のものを示しています。</a:t>
            </a:r>
            <a:endParaRPr kumimoji="1" lang="en-US" altLang="ja-JP" sz="900" dirty="0">
              <a:latin typeface="ＭＳ Ｐゴシック" panose="020B0600070205080204" pitchFamily="50" charset="-128"/>
              <a:ea typeface="ＭＳ Ｐゴシック" panose="020B0600070205080204" pitchFamily="50" charset="-128"/>
            </a:endParaRPr>
          </a:p>
          <a:p>
            <a:r>
              <a:rPr kumimoji="1" lang="en-US" altLang="ja-JP" sz="900" dirty="0"/>
              <a:t>※</a:t>
            </a:r>
            <a:r>
              <a:rPr kumimoji="1" lang="ja-JP" altLang="en-US" sz="900" dirty="0"/>
              <a:t>小数点以下の四捨五入により合計が合わない場合があります。</a:t>
            </a:r>
            <a:endParaRPr kumimoji="1" lang="en-US" altLang="ja-JP" sz="900" dirty="0"/>
          </a:p>
          <a:p>
            <a:r>
              <a:rPr lang="en-US" altLang="ja-JP" sz="900" dirty="0"/>
              <a:t>※</a:t>
            </a:r>
            <a:r>
              <a:rPr lang="ja-JP" altLang="en-US" sz="900" dirty="0"/>
              <a:t>避難者は最大となる１週間後の数値です。</a:t>
            </a:r>
            <a:endParaRPr kumimoji="1" lang="ja-JP" altLang="en-US" sz="900" dirty="0"/>
          </a:p>
        </p:txBody>
      </p:sp>
      <p:sp>
        <p:nvSpPr>
          <p:cNvPr id="4" name="テキスト ボックス 3">
            <a:extLst>
              <a:ext uri="{FF2B5EF4-FFF2-40B4-BE49-F238E27FC236}">
                <a16:creationId xmlns:a16="http://schemas.microsoft.com/office/drawing/2014/main" id="{9E66DFAF-C591-A462-3535-303BA802535B}"/>
              </a:ext>
            </a:extLst>
          </p:cNvPr>
          <p:cNvSpPr txBox="1"/>
          <p:nvPr/>
        </p:nvSpPr>
        <p:spPr>
          <a:xfrm>
            <a:off x="5243587" y="4304201"/>
            <a:ext cx="2717563" cy="446807"/>
          </a:xfrm>
          <a:prstGeom prst="rect">
            <a:avLst/>
          </a:prstGeom>
          <a:noFill/>
        </p:spPr>
        <p:txBody>
          <a:bodyPr wrap="square" rtlCol="0">
            <a:noAutofit/>
          </a:bodyPr>
          <a:lstStyle/>
          <a:p>
            <a:r>
              <a:rPr lang="ja-JP" altLang="en-US" sz="1200" dirty="0">
                <a:solidFill>
                  <a:prstClr val="black"/>
                </a:solidFill>
              </a:rPr>
              <a:t>＜前回の主な調査結果＞</a:t>
            </a:r>
            <a:endParaRPr kumimoji="1" lang="ja-JP" altLang="en-US" sz="120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
        <p:nvSpPr>
          <p:cNvPr id="5" name="テキスト ボックス 4">
            <a:extLst>
              <a:ext uri="{FF2B5EF4-FFF2-40B4-BE49-F238E27FC236}">
                <a16:creationId xmlns:a16="http://schemas.microsoft.com/office/drawing/2014/main" id="{FE069EAC-E7EC-C9EF-8513-60E81B4EA2D3}"/>
              </a:ext>
            </a:extLst>
          </p:cNvPr>
          <p:cNvSpPr txBox="1"/>
          <p:nvPr/>
        </p:nvSpPr>
        <p:spPr>
          <a:xfrm>
            <a:off x="2858198" y="6136281"/>
            <a:ext cx="5179325" cy="346850"/>
          </a:xfrm>
          <a:prstGeom prst="rect">
            <a:avLst/>
          </a:prstGeom>
          <a:noFill/>
        </p:spPr>
        <p:txBody>
          <a:bodyPr wrap="square" rtlCol="0">
            <a:noAutofit/>
          </a:bodyPr>
          <a:lstStyle/>
          <a:p>
            <a:r>
              <a:rPr kumimoji="1" lang="en-US" altLang="ja-JP" sz="100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a:t>
            </a:r>
            <a:r>
              <a:rPr lang="ja-JP" altLang="en-US" sz="1000" dirty="0">
                <a:solidFill>
                  <a:prstClr val="black"/>
                </a:solidFill>
              </a:rPr>
              <a:t>冬</a:t>
            </a:r>
            <a:r>
              <a:rPr lang="en-US" altLang="ja-JP" sz="1000" dirty="0">
                <a:solidFill>
                  <a:prstClr val="black"/>
                </a:solidFill>
              </a:rPr>
              <a:t>18</a:t>
            </a:r>
            <a:r>
              <a:rPr lang="ja-JP" altLang="en-US" sz="1000" dirty="0">
                <a:solidFill>
                  <a:prstClr val="black"/>
                </a:solidFill>
              </a:rPr>
              <a:t>時のものを示しています。（</a:t>
            </a:r>
            <a:r>
              <a:rPr lang="en-US" altLang="ja-JP" sz="1000" dirty="0">
                <a:solidFill>
                  <a:prstClr val="black"/>
                </a:solidFill>
              </a:rPr>
              <a:t>H17</a:t>
            </a:r>
            <a:r>
              <a:rPr lang="ja-JP" altLang="en-US" sz="1000" dirty="0">
                <a:solidFill>
                  <a:prstClr val="black"/>
                </a:solidFill>
              </a:rPr>
              <a:t>東海地震の死者のみ冬</a:t>
            </a:r>
            <a:r>
              <a:rPr lang="en-US" altLang="ja-JP" sz="1000" dirty="0">
                <a:solidFill>
                  <a:prstClr val="black"/>
                </a:solidFill>
              </a:rPr>
              <a:t>5</a:t>
            </a:r>
            <a:r>
              <a:rPr lang="ja-JP" altLang="en-US" sz="1000" dirty="0">
                <a:solidFill>
                  <a:prstClr val="black"/>
                </a:solidFill>
              </a:rPr>
              <a:t>時）</a:t>
            </a:r>
            <a:endParaRPr kumimoji="1" lang="ja-JP" altLang="en-US" sz="100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1044272571"/>
      </p:ext>
    </p:extLst>
  </p:cSld>
  <p:clrMapOvr>
    <a:masterClrMapping/>
  </p:clrMapOvr>
</p:sld>
</file>

<file path=ppt/theme/theme1.xml><?xml version="1.0" encoding="utf-8"?>
<a:theme xmlns:a="http://schemas.openxmlformats.org/drawingml/2006/main" name="oyo">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yo" id="{8A68A16A-311F-4272-899E-3F2850356356}" vid="{E09E0625-D24E-4955-B17D-3D783EA6764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EF686A963DC974EAA6C001AC047530C" ma:contentTypeVersion="13" ma:contentTypeDescription="新しいドキュメントを作成します。" ma:contentTypeScope="" ma:versionID="d6b1de690236dbf907d92232dad2a92b">
  <xsd:schema xmlns:xsd="http://www.w3.org/2001/XMLSchema" xmlns:xs="http://www.w3.org/2001/XMLSchema" xmlns:p="http://schemas.microsoft.com/office/2006/metadata/properties" xmlns:ns2="87227a4b-3d98-4409-9b58-39c72dcd56ea" xmlns:ns3="08eb2221-3c31-4ea1-ab60-d0e1851723d9" targetNamespace="http://schemas.microsoft.com/office/2006/metadata/properties" ma:root="true" ma:fieldsID="59572b9b8e68f265bd1509b5b7f1f3d7" ns2:_="" ns3:_="">
    <xsd:import namespace="87227a4b-3d98-4409-9b58-39c72dcd56ea"/>
    <xsd:import namespace="08eb2221-3c31-4ea1-ab60-d0e1851723d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227a4b-3d98-4409-9b58-39c72dcd56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e801979b-106c-4c7b-aeaf-b398830646b5"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eb2221-3c31-4ea1-ab60-d0e1851723d9"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19" nillable="true" ma:displayName="Taxonomy Catch All Column" ma:hidden="true" ma:list="{17699161-78b9-4206-a29b-a3cfabb7e07c}" ma:internalName="TaxCatchAll" ma:showField="CatchAllData" ma:web="08eb2221-3c31-4ea1-ab60-d0e1851723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2B6939-02F4-4EA1-B127-9B81DEAF2E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227a4b-3d98-4409-9b58-39c72dcd56ea"/>
    <ds:schemaRef ds:uri="08eb2221-3c31-4ea1-ab60-d0e1851723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9A9A0F-6809-4851-B319-D23909F61B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37787</TotalTime>
  <Words>6002</Words>
  <Application>Microsoft Office PowerPoint</Application>
  <PresentationFormat>画面に合わせる (4:3)</PresentationFormat>
  <Paragraphs>1007</Paragraphs>
  <Slides>31</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31</vt:i4>
      </vt:variant>
    </vt:vector>
  </HeadingPairs>
  <TitlesOfParts>
    <vt:vector size="40" baseType="lpstr">
      <vt:lpstr>ＭＳ Ｐゴシック</vt:lpstr>
      <vt:lpstr>ＭＳ ゴシック</vt:lpstr>
      <vt:lpstr>メイリオ</vt:lpstr>
      <vt:lpstr>游ゴシック</vt:lpstr>
      <vt:lpstr>游明朝</vt:lpstr>
      <vt:lpstr>Arial</vt:lpstr>
      <vt:lpstr>Calibri</vt:lpstr>
      <vt:lpstr>Times New Roman</vt:lpstr>
      <vt:lpstr>oyo</vt:lpstr>
      <vt:lpstr>山梨県地震被害想定調査 概要版</vt:lpstr>
      <vt:lpstr>１．調査の目的</vt:lpstr>
      <vt:lpstr>２-１．山梨県の被害想定（前回調査との変更点）</vt:lpstr>
      <vt:lpstr>２-２．山梨県の被害想定（前回調査との変更点一覧）</vt:lpstr>
      <vt:lpstr>３-１．山梨県の被害想定の対象地震（対象地震の考え方）</vt:lpstr>
      <vt:lpstr>３-２．山梨県の被害想定の対象地震（対象地震の地震規模等）</vt:lpstr>
      <vt:lpstr>３-３．山梨県の被害想定の対象地震（対象地震の震源分布）</vt:lpstr>
      <vt:lpstr>４．被害想定結果</vt:lpstr>
      <vt:lpstr>４-１．地震ごとの主な被害のまとめ</vt:lpstr>
      <vt:lpstr>４-２．山梨県の被害想定（南海トラフの巨大地震（東側ケース））</vt:lpstr>
      <vt:lpstr>４-３．山梨県の被害想定（首都直下地震M7（立川市直下））</vt:lpstr>
      <vt:lpstr>４-４．山梨県の被害想定（糸魚川―静岡構造線断層帯 中南部区間）</vt:lpstr>
      <vt:lpstr>４-５．山梨県の被害想定（糸魚川―静岡構造線断層帯 南部区間）</vt:lpstr>
      <vt:lpstr>４-６．山梨県の被害想定（曽根丘陵断層帯）</vt:lpstr>
      <vt:lpstr>４-７．山梨県の被害想定（扇山断層）</vt:lpstr>
      <vt:lpstr>４-８．山梨県の被害想定（身延断層）</vt:lpstr>
      <vt:lpstr>４-９．山梨県の被害想定（塩沢断層帯）</vt:lpstr>
      <vt:lpstr>４-１０．山梨県の被害想定（富士川河口断層帯）</vt:lpstr>
      <vt:lpstr>４-１１．山梨県の被害想定（（参考）首都直下地震M8（相模トラフ））</vt:lpstr>
      <vt:lpstr>５．防災施策による 　　被害低減効果</vt:lpstr>
      <vt:lpstr>５-１．建物被害・人的被害の要因別内訳</vt:lpstr>
      <vt:lpstr>５-２．建物の耐震化による被害低減効果</vt:lpstr>
      <vt:lpstr>５-３．家具固定による被害低減効果（人的被害）</vt:lpstr>
      <vt:lpstr>５-４．初期消火率向上による被害低減効果</vt:lpstr>
      <vt:lpstr>６．災害シナリオ</vt:lpstr>
      <vt:lpstr>６-１．災害シナリオについて</vt:lpstr>
      <vt:lpstr>６-２．災害シナリオ：南海トラフの巨大地震（東側ケース）（夏12時風速8m）①</vt:lpstr>
      <vt:lpstr>６-３．災害シナリオ：南海トラフの巨大地震（東側ケース）（夏12時風速8m）②</vt:lpstr>
      <vt:lpstr>６-４．災害シナリオ：南海トラフの巨大地震（東側ケース）（冬18時風速8m）①</vt:lpstr>
      <vt:lpstr>６-５．災害シナリオ：南海トラフの巨大地震（東側ケース）（冬18時風速8m）②</vt:lpstr>
      <vt:lpstr>６-６．共働き世帯・単身高齢者世帯を想定した災害シナリオ</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AE0441</dc:creator>
  <cp:lastModifiedBy>山梨県</cp:lastModifiedBy>
  <cp:revision>1702</cp:revision>
  <cp:lastPrinted>2023-05-18T09:57:59Z</cp:lastPrinted>
  <dcterms:created xsi:type="dcterms:W3CDTF">2013-03-11T01:13:33Z</dcterms:created>
  <dcterms:modified xsi:type="dcterms:W3CDTF">2023-05-18T10:22:37Z</dcterms:modified>
</cp:coreProperties>
</file>